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56" r:id="rId2"/>
    <p:sldId id="328" r:id="rId3"/>
    <p:sldId id="257" r:id="rId4"/>
    <p:sldId id="329" r:id="rId5"/>
    <p:sldId id="258" r:id="rId6"/>
    <p:sldId id="330" r:id="rId7"/>
    <p:sldId id="279" r:id="rId8"/>
    <p:sldId id="331" r:id="rId9"/>
    <p:sldId id="276" r:id="rId10"/>
    <p:sldId id="334" r:id="rId11"/>
    <p:sldId id="277" r:id="rId12"/>
    <p:sldId id="335" r:id="rId13"/>
    <p:sldId id="273" r:id="rId14"/>
    <p:sldId id="336" r:id="rId15"/>
    <p:sldId id="272" r:id="rId16"/>
    <p:sldId id="337" r:id="rId17"/>
    <p:sldId id="280" r:id="rId18"/>
    <p:sldId id="338" r:id="rId19"/>
    <p:sldId id="282" r:id="rId20"/>
    <p:sldId id="339" r:id="rId21"/>
    <p:sldId id="281" r:id="rId22"/>
    <p:sldId id="340" r:id="rId23"/>
    <p:sldId id="293" r:id="rId24"/>
    <p:sldId id="341" r:id="rId25"/>
    <p:sldId id="268" r:id="rId26"/>
    <p:sldId id="345" r:id="rId27"/>
    <p:sldId id="283" r:id="rId28"/>
    <p:sldId id="343" r:id="rId29"/>
    <p:sldId id="346" r:id="rId30"/>
    <p:sldId id="327" r:id="rId31"/>
    <p:sldId id="305" r:id="rId32"/>
  </p:sldIdLst>
  <p:sldSz cx="9144000" cy="6858000" type="screen4x3"/>
  <p:notesSz cx="7019925" cy="930592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89" autoAdjust="0"/>
    <p:restoredTop sz="94718" autoAdjust="0"/>
  </p:normalViewPr>
  <p:slideViewPr>
    <p:cSldViewPr>
      <p:cViewPr varScale="1">
        <p:scale>
          <a:sx n="66" d="100"/>
          <a:sy n="66" d="100"/>
        </p:scale>
        <p:origin x="-504"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0" d="100"/>
        <a:sy n="70" d="100"/>
      </p:scale>
      <p:origin x="0" y="1218"/>
    </p:cViewPr>
  </p:sorterViewPr>
  <p:notesViewPr>
    <p:cSldViewPr>
      <p:cViewPr varScale="1">
        <p:scale>
          <a:sx n="53" d="100"/>
          <a:sy n="53" d="100"/>
        </p:scale>
        <p:origin x="-1842" y="-108"/>
      </p:cViewPr>
      <p:guideLst>
        <p:guide orient="horz" pos="2931"/>
        <p:guide pos="2212"/>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8F4994-004B-4C37-A4DB-D8DD7835A49D}" type="doc">
      <dgm:prSet loTypeId="urn:microsoft.com/office/officeart/2005/8/layout/default#1" loCatId="list" qsTypeId="urn:microsoft.com/office/officeart/2005/8/quickstyle/3d2" qsCatId="3D" csTypeId="urn:microsoft.com/office/officeart/2005/8/colors/accent6_3" csCatId="accent6" phldr="1"/>
      <dgm:spPr/>
      <dgm:t>
        <a:bodyPr/>
        <a:lstStyle/>
        <a:p>
          <a:endParaRPr lang="fr-CA"/>
        </a:p>
      </dgm:t>
    </dgm:pt>
    <dgm:pt modelId="{75E77DD0-C5B4-4EB2-A21C-0E523437EC54}">
      <dgm:prSet phldrT="[Text]" custT="1"/>
      <dgm:spPr>
        <a:solidFill>
          <a:srgbClr val="660033"/>
        </a:solidFill>
      </dgm:spPr>
      <dgm:t>
        <a:bodyPr/>
        <a:lstStyle/>
        <a:p>
          <a:r>
            <a:rPr lang="fr-CA" sz="1800" b="1" dirty="0" smtClean="0"/>
            <a:t>13 </a:t>
          </a:r>
          <a:r>
            <a:rPr lang="fr-CA" sz="1800" b="1" dirty="0" err="1" smtClean="0"/>
            <a:t>Commissioners</a:t>
          </a:r>
          <a:endParaRPr lang="fr-CA" sz="1800" b="1" dirty="0"/>
        </a:p>
      </dgm:t>
    </dgm:pt>
    <dgm:pt modelId="{0C4C7D3B-0C81-46DA-B9C3-3D0C60D9AD94}" type="parTrans" cxnId="{B8F5425B-6E4D-4898-AA94-F8A298ABD812}">
      <dgm:prSet/>
      <dgm:spPr/>
      <dgm:t>
        <a:bodyPr/>
        <a:lstStyle/>
        <a:p>
          <a:endParaRPr lang="fr-CA" sz="1800"/>
        </a:p>
      </dgm:t>
    </dgm:pt>
    <dgm:pt modelId="{EA239816-4E10-4C05-945F-40BF3F009E62}" type="sibTrans" cxnId="{B8F5425B-6E4D-4898-AA94-F8A298ABD812}">
      <dgm:prSet/>
      <dgm:spPr/>
      <dgm:t>
        <a:bodyPr/>
        <a:lstStyle/>
        <a:p>
          <a:endParaRPr lang="fr-CA" sz="1800"/>
        </a:p>
      </dgm:t>
    </dgm:pt>
    <dgm:pt modelId="{BBC761FC-E598-4EE0-BC94-7E806A5EA031}">
      <dgm:prSet phldrT="[Text]" custT="1"/>
      <dgm:spPr>
        <a:solidFill>
          <a:srgbClr val="860043">
            <a:alpha val="60000"/>
          </a:srgbClr>
        </a:solidFill>
      </dgm:spPr>
      <dgm:t>
        <a:bodyPr/>
        <a:lstStyle/>
        <a:p>
          <a:r>
            <a:rPr lang="fr-CA" sz="1800" b="1" dirty="0" smtClean="0">
              <a:solidFill>
                <a:schemeClr val="bg1"/>
              </a:solidFill>
            </a:rPr>
            <a:t>450  Full time </a:t>
          </a:r>
          <a:r>
            <a:rPr lang="fr-CA" sz="1800" b="1" dirty="0" err="1" smtClean="0">
              <a:solidFill>
                <a:schemeClr val="bg1"/>
              </a:solidFill>
            </a:rPr>
            <a:t>employees</a:t>
          </a:r>
          <a:endParaRPr lang="fr-CA" sz="1800" b="1" dirty="0" smtClean="0"/>
        </a:p>
        <a:p>
          <a:r>
            <a:rPr lang="fr-CA" sz="1600" dirty="0" smtClean="0"/>
            <a:t>(approximately)</a:t>
          </a:r>
          <a:endParaRPr lang="fr-CA" sz="1600" dirty="0"/>
        </a:p>
      </dgm:t>
    </dgm:pt>
    <dgm:pt modelId="{0497E728-C491-4696-8E4D-9A9CA7823361}" type="parTrans" cxnId="{A7C07BF4-19E4-491B-AFE8-121CBDB18D51}">
      <dgm:prSet/>
      <dgm:spPr/>
      <dgm:t>
        <a:bodyPr/>
        <a:lstStyle/>
        <a:p>
          <a:endParaRPr lang="fr-CA" sz="1800"/>
        </a:p>
      </dgm:t>
    </dgm:pt>
    <dgm:pt modelId="{4421CD5B-B3DE-4222-BA56-371DDC16AD5B}" type="sibTrans" cxnId="{A7C07BF4-19E4-491B-AFE8-121CBDB18D51}">
      <dgm:prSet/>
      <dgm:spPr/>
      <dgm:t>
        <a:bodyPr/>
        <a:lstStyle/>
        <a:p>
          <a:endParaRPr lang="fr-CA" sz="1800"/>
        </a:p>
      </dgm:t>
    </dgm:pt>
    <dgm:pt modelId="{39BA98BE-481B-4482-A477-BDD51D6F8293}">
      <dgm:prSet phldrT="[Text]" custT="1"/>
      <dgm:spPr>
        <a:solidFill>
          <a:schemeClr val="bg2">
            <a:lumMod val="75000"/>
          </a:schemeClr>
        </a:solidFill>
      </dgm:spPr>
      <dgm:t>
        <a:bodyPr/>
        <a:lstStyle/>
        <a:p>
          <a:r>
            <a:rPr lang="fr-CA" sz="1800" dirty="0" err="1" smtClean="0"/>
            <a:t>Headquarters</a:t>
          </a:r>
          <a:endParaRPr lang="fr-CA" sz="1800" dirty="0" smtClean="0"/>
        </a:p>
        <a:p>
          <a:r>
            <a:rPr lang="fr-CA" sz="1800" dirty="0" smtClean="0"/>
            <a:t>Gatineau, Québec</a:t>
          </a:r>
          <a:endParaRPr lang="fr-CA" sz="1800" dirty="0"/>
        </a:p>
      </dgm:t>
    </dgm:pt>
    <dgm:pt modelId="{E81FEE26-FD59-46B8-BF29-1D9C385A42B2}" type="parTrans" cxnId="{63F1F7FC-4EEC-401C-93AE-4FC27BD3E2BB}">
      <dgm:prSet/>
      <dgm:spPr/>
      <dgm:t>
        <a:bodyPr/>
        <a:lstStyle/>
        <a:p>
          <a:endParaRPr lang="fr-CA" sz="1800"/>
        </a:p>
      </dgm:t>
    </dgm:pt>
    <dgm:pt modelId="{36A49D28-EF80-4891-9168-D90249B52008}" type="sibTrans" cxnId="{63F1F7FC-4EEC-401C-93AE-4FC27BD3E2BB}">
      <dgm:prSet/>
      <dgm:spPr/>
      <dgm:t>
        <a:bodyPr/>
        <a:lstStyle/>
        <a:p>
          <a:endParaRPr lang="fr-CA" sz="1800"/>
        </a:p>
      </dgm:t>
    </dgm:pt>
    <dgm:pt modelId="{5660ADE0-EFC9-4C24-8F2A-671D9261DB58}">
      <dgm:prSet phldrT="[Text]" custT="1"/>
      <dgm:spPr>
        <a:solidFill>
          <a:schemeClr val="bg2">
            <a:lumMod val="75000"/>
            <a:alpha val="48000"/>
          </a:schemeClr>
        </a:solidFill>
      </dgm:spPr>
      <dgm:t>
        <a:bodyPr/>
        <a:lstStyle/>
        <a:p>
          <a:r>
            <a:rPr lang="fr-CA" sz="1800" b="1" dirty="0" err="1" smtClean="0"/>
            <a:t>Regional</a:t>
          </a:r>
          <a:r>
            <a:rPr lang="fr-CA" sz="1800" b="1" dirty="0" smtClean="0"/>
            <a:t> offices</a:t>
          </a:r>
        </a:p>
        <a:p>
          <a:r>
            <a:rPr lang="fr-CA" sz="1400" dirty="0" smtClean="0"/>
            <a:t>Halifax (Maritime/Nunavut)</a:t>
          </a:r>
        </a:p>
        <a:p>
          <a:r>
            <a:rPr lang="fr-CA" sz="1400" dirty="0" err="1" smtClean="0"/>
            <a:t>Montreal</a:t>
          </a:r>
          <a:r>
            <a:rPr lang="fr-CA" sz="1400" dirty="0" smtClean="0"/>
            <a:t> (Québec)</a:t>
          </a:r>
        </a:p>
        <a:p>
          <a:r>
            <a:rPr lang="fr-CA" sz="1400" dirty="0" smtClean="0"/>
            <a:t>Toronto (Ontario)</a:t>
          </a:r>
        </a:p>
        <a:p>
          <a:r>
            <a:rPr lang="fr-CA" sz="1400" dirty="0" smtClean="0"/>
            <a:t>Régina (Manitoba / Saskatchewan)</a:t>
          </a:r>
        </a:p>
        <a:p>
          <a:r>
            <a:rPr lang="fr-CA" sz="1400" dirty="0" smtClean="0"/>
            <a:t>Calgary (Alberta / T.N.-O.)</a:t>
          </a:r>
        </a:p>
        <a:p>
          <a:r>
            <a:rPr lang="fr-CA" sz="1400" dirty="0" smtClean="0"/>
            <a:t>Vancouver (C.-B. / Yukon)</a:t>
          </a:r>
        </a:p>
        <a:p>
          <a:r>
            <a:rPr lang="fr-CA" sz="1400" dirty="0" smtClean="0"/>
            <a:t>Winnipeg (staff </a:t>
          </a:r>
          <a:r>
            <a:rPr lang="fr-CA" sz="1400" dirty="0" err="1" smtClean="0"/>
            <a:t>only</a:t>
          </a:r>
          <a:r>
            <a:rPr lang="fr-CA" sz="1400" dirty="0" smtClean="0"/>
            <a:t> )</a:t>
          </a:r>
          <a:endParaRPr lang="fr-CA" sz="1400" dirty="0"/>
        </a:p>
      </dgm:t>
    </dgm:pt>
    <dgm:pt modelId="{D349BD32-6736-40FE-861C-8E931A1FE63A}" type="parTrans" cxnId="{26E633D0-1BBE-4B2C-A4A6-9D74D520B246}">
      <dgm:prSet/>
      <dgm:spPr/>
      <dgm:t>
        <a:bodyPr/>
        <a:lstStyle/>
        <a:p>
          <a:endParaRPr lang="fr-CA" sz="1800"/>
        </a:p>
      </dgm:t>
    </dgm:pt>
    <dgm:pt modelId="{F43AD86B-15B1-441A-AD48-4A99A58E0C07}" type="sibTrans" cxnId="{26E633D0-1BBE-4B2C-A4A6-9D74D520B246}">
      <dgm:prSet/>
      <dgm:spPr/>
      <dgm:t>
        <a:bodyPr/>
        <a:lstStyle/>
        <a:p>
          <a:endParaRPr lang="fr-CA" sz="1800"/>
        </a:p>
      </dgm:t>
    </dgm:pt>
    <dgm:pt modelId="{A0D7AFBE-D3AC-46CD-8887-04B3BA036D70}" type="pres">
      <dgm:prSet presAssocID="{B98F4994-004B-4C37-A4DB-D8DD7835A49D}" presName="diagram" presStyleCnt="0">
        <dgm:presLayoutVars>
          <dgm:dir/>
          <dgm:resizeHandles val="exact"/>
        </dgm:presLayoutVars>
      </dgm:prSet>
      <dgm:spPr/>
      <dgm:t>
        <a:bodyPr/>
        <a:lstStyle/>
        <a:p>
          <a:endParaRPr lang="fr-CA"/>
        </a:p>
      </dgm:t>
    </dgm:pt>
    <dgm:pt modelId="{811DE547-1E19-4732-A603-FC633E74362B}" type="pres">
      <dgm:prSet presAssocID="{75E77DD0-C5B4-4EB2-A21C-0E523437EC54}" presName="node" presStyleLbl="node1" presStyleIdx="0" presStyleCnt="4" custScaleX="81429" custScaleY="57895" custLinFactNeighborX="6392" custLinFactNeighborY="6164">
        <dgm:presLayoutVars>
          <dgm:bulletEnabled val="1"/>
        </dgm:presLayoutVars>
      </dgm:prSet>
      <dgm:spPr/>
      <dgm:t>
        <a:bodyPr/>
        <a:lstStyle/>
        <a:p>
          <a:endParaRPr lang="fr-CA"/>
        </a:p>
      </dgm:t>
    </dgm:pt>
    <dgm:pt modelId="{645D8F5A-C2DA-4D43-B5F0-51365EF72393}" type="pres">
      <dgm:prSet presAssocID="{EA239816-4E10-4C05-945F-40BF3F009E62}" presName="sibTrans" presStyleCnt="0"/>
      <dgm:spPr/>
    </dgm:pt>
    <dgm:pt modelId="{132A776D-9255-4BAA-929B-09AAB0F8673B}" type="pres">
      <dgm:prSet presAssocID="{BBC761FC-E598-4EE0-BC94-7E806A5EA031}" presName="node" presStyleLbl="node1" presStyleIdx="1" presStyleCnt="4" custScaleX="91074" custScaleY="52847">
        <dgm:presLayoutVars>
          <dgm:bulletEnabled val="1"/>
        </dgm:presLayoutVars>
      </dgm:prSet>
      <dgm:spPr/>
      <dgm:t>
        <a:bodyPr/>
        <a:lstStyle/>
        <a:p>
          <a:endParaRPr lang="fr-CA"/>
        </a:p>
      </dgm:t>
    </dgm:pt>
    <dgm:pt modelId="{5995CBB5-7488-40FD-BEBF-1680438CFB5B}" type="pres">
      <dgm:prSet presAssocID="{4421CD5B-B3DE-4222-BA56-371DDC16AD5B}" presName="sibTrans" presStyleCnt="0"/>
      <dgm:spPr/>
    </dgm:pt>
    <dgm:pt modelId="{1A580188-3B9B-41C3-B45B-5B371D17EA2C}" type="pres">
      <dgm:prSet presAssocID="{39BA98BE-481B-4482-A477-BDD51D6F8293}" presName="node" presStyleLbl="node1" presStyleIdx="2" presStyleCnt="4" custScaleX="77381" custScaleY="52749" custLinFactNeighborX="6406" custLinFactNeighborY="-2867">
        <dgm:presLayoutVars>
          <dgm:bulletEnabled val="1"/>
        </dgm:presLayoutVars>
      </dgm:prSet>
      <dgm:spPr/>
      <dgm:t>
        <a:bodyPr/>
        <a:lstStyle/>
        <a:p>
          <a:endParaRPr lang="fr-CA"/>
        </a:p>
      </dgm:t>
    </dgm:pt>
    <dgm:pt modelId="{5CBF4780-4131-4274-87A7-E1279EBB6979}" type="pres">
      <dgm:prSet presAssocID="{36A49D28-EF80-4891-9168-D90249B52008}" presName="sibTrans" presStyleCnt="0"/>
      <dgm:spPr/>
    </dgm:pt>
    <dgm:pt modelId="{3EA53070-209A-472A-BD12-CE3F22BDA290}" type="pres">
      <dgm:prSet presAssocID="{5660ADE0-EFC9-4C24-8F2A-671D9261DB58}" presName="node" presStyleLbl="node1" presStyleIdx="3" presStyleCnt="4" custScaleX="84890" custScaleY="92682">
        <dgm:presLayoutVars>
          <dgm:bulletEnabled val="1"/>
        </dgm:presLayoutVars>
      </dgm:prSet>
      <dgm:spPr/>
      <dgm:t>
        <a:bodyPr/>
        <a:lstStyle/>
        <a:p>
          <a:endParaRPr lang="fr-CA"/>
        </a:p>
      </dgm:t>
    </dgm:pt>
  </dgm:ptLst>
  <dgm:cxnLst>
    <dgm:cxn modelId="{A26C6200-792F-447C-8EFF-69F886333471}" type="presOf" srcId="{BBC761FC-E598-4EE0-BC94-7E806A5EA031}" destId="{132A776D-9255-4BAA-929B-09AAB0F8673B}" srcOrd="0" destOrd="0" presId="urn:microsoft.com/office/officeart/2005/8/layout/default#1"/>
    <dgm:cxn modelId="{26E633D0-1BBE-4B2C-A4A6-9D74D520B246}" srcId="{B98F4994-004B-4C37-A4DB-D8DD7835A49D}" destId="{5660ADE0-EFC9-4C24-8F2A-671D9261DB58}" srcOrd="3" destOrd="0" parTransId="{D349BD32-6736-40FE-861C-8E931A1FE63A}" sibTransId="{F43AD86B-15B1-441A-AD48-4A99A58E0C07}"/>
    <dgm:cxn modelId="{7C6199FB-F327-4E7D-935F-B519DDB0D876}" type="presOf" srcId="{39BA98BE-481B-4482-A477-BDD51D6F8293}" destId="{1A580188-3B9B-41C3-B45B-5B371D17EA2C}" srcOrd="0" destOrd="0" presId="urn:microsoft.com/office/officeart/2005/8/layout/default#1"/>
    <dgm:cxn modelId="{B8F5425B-6E4D-4898-AA94-F8A298ABD812}" srcId="{B98F4994-004B-4C37-A4DB-D8DD7835A49D}" destId="{75E77DD0-C5B4-4EB2-A21C-0E523437EC54}" srcOrd="0" destOrd="0" parTransId="{0C4C7D3B-0C81-46DA-B9C3-3D0C60D9AD94}" sibTransId="{EA239816-4E10-4C05-945F-40BF3F009E62}"/>
    <dgm:cxn modelId="{2DA44270-D8CC-41AC-A6F2-F8AA3735FC3D}" type="presOf" srcId="{5660ADE0-EFC9-4C24-8F2A-671D9261DB58}" destId="{3EA53070-209A-472A-BD12-CE3F22BDA290}" srcOrd="0" destOrd="0" presId="urn:microsoft.com/office/officeart/2005/8/layout/default#1"/>
    <dgm:cxn modelId="{63F1F7FC-4EEC-401C-93AE-4FC27BD3E2BB}" srcId="{B98F4994-004B-4C37-A4DB-D8DD7835A49D}" destId="{39BA98BE-481B-4482-A477-BDD51D6F8293}" srcOrd="2" destOrd="0" parTransId="{E81FEE26-FD59-46B8-BF29-1D9C385A42B2}" sibTransId="{36A49D28-EF80-4891-9168-D90249B52008}"/>
    <dgm:cxn modelId="{4F194F9E-0F8B-43C1-9482-89B47A486485}" type="presOf" srcId="{75E77DD0-C5B4-4EB2-A21C-0E523437EC54}" destId="{811DE547-1E19-4732-A603-FC633E74362B}" srcOrd="0" destOrd="0" presId="urn:microsoft.com/office/officeart/2005/8/layout/default#1"/>
    <dgm:cxn modelId="{A7C07BF4-19E4-491B-AFE8-121CBDB18D51}" srcId="{B98F4994-004B-4C37-A4DB-D8DD7835A49D}" destId="{BBC761FC-E598-4EE0-BC94-7E806A5EA031}" srcOrd="1" destOrd="0" parTransId="{0497E728-C491-4696-8E4D-9A9CA7823361}" sibTransId="{4421CD5B-B3DE-4222-BA56-371DDC16AD5B}"/>
    <dgm:cxn modelId="{D7922568-3B7D-4B9A-BADF-D2944D8FB347}" type="presOf" srcId="{B98F4994-004B-4C37-A4DB-D8DD7835A49D}" destId="{A0D7AFBE-D3AC-46CD-8887-04B3BA036D70}" srcOrd="0" destOrd="0" presId="urn:microsoft.com/office/officeart/2005/8/layout/default#1"/>
    <dgm:cxn modelId="{B7887A92-920C-4B22-A428-B4A98A963E0C}" type="presParOf" srcId="{A0D7AFBE-D3AC-46CD-8887-04B3BA036D70}" destId="{811DE547-1E19-4732-A603-FC633E74362B}" srcOrd="0" destOrd="0" presId="urn:microsoft.com/office/officeart/2005/8/layout/default#1"/>
    <dgm:cxn modelId="{57C3BB53-A2B8-439A-A7B9-CDE5A0FFCB82}" type="presParOf" srcId="{A0D7AFBE-D3AC-46CD-8887-04B3BA036D70}" destId="{645D8F5A-C2DA-4D43-B5F0-51365EF72393}" srcOrd="1" destOrd="0" presId="urn:microsoft.com/office/officeart/2005/8/layout/default#1"/>
    <dgm:cxn modelId="{D142ED7A-50B7-4550-9633-862F435FAB1E}" type="presParOf" srcId="{A0D7AFBE-D3AC-46CD-8887-04B3BA036D70}" destId="{132A776D-9255-4BAA-929B-09AAB0F8673B}" srcOrd="2" destOrd="0" presId="urn:microsoft.com/office/officeart/2005/8/layout/default#1"/>
    <dgm:cxn modelId="{842E2762-8F51-48B0-AC4A-5F502758E65C}" type="presParOf" srcId="{A0D7AFBE-D3AC-46CD-8887-04B3BA036D70}" destId="{5995CBB5-7488-40FD-BEBF-1680438CFB5B}" srcOrd="3" destOrd="0" presId="urn:microsoft.com/office/officeart/2005/8/layout/default#1"/>
    <dgm:cxn modelId="{F54723E6-833A-499E-A9C2-CB296A33D221}" type="presParOf" srcId="{A0D7AFBE-D3AC-46CD-8887-04B3BA036D70}" destId="{1A580188-3B9B-41C3-B45B-5B371D17EA2C}" srcOrd="4" destOrd="0" presId="urn:microsoft.com/office/officeart/2005/8/layout/default#1"/>
    <dgm:cxn modelId="{43BFCACC-5670-4B76-9188-503BE2DAB287}" type="presParOf" srcId="{A0D7AFBE-D3AC-46CD-8887-04B3BA036D70}" destId="{5CBF4780-4131-4274-87A7-E1279EBB6979}" srcOrd="5" destOrd="0" presId="urn:microsoft.com/office/officeart/2005/8/layout/default#1"/>
    <dgm:cxn modelId="{AC9F93CC-7B29-4689-BA64-8637B62CE654}" type="presParOf" srcId="{A0D7AFBE-D3AC-46CD-8887-04B3BA036D70}" destId="{3EA53070-209A-472A-BD12-CE3F22BDA290}" srcOrd="6" destOrd="0" presId="urn:microsoft.com/office/officeart/2005/8/layout/defaul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8F4994-004B-4C37-A4DB-D8DD7835A49D}" type="doc">
      <dgm:prSet loTypeId="urn:microsoft.com/office/officeart/2005/8/layout/default#1" loCatId="list" qsTypeId="urn:microsoft.com/office/officeart/2005/8/quickstyle/3d2" qsCatId="3D" csTypeId="urn:microsoft.com/office/officeart/2005/8/colors/accent6_3" csCatId="accent6" phldr="1"/>
      <dgm:spPr/>
      <dgm:t>
        <a:bodyPr/>
        <a:lstStyle/>
        <a:p>
          <a:endParaRPr lang="fr-CA"/>
        </a:p>
      </dgm:t>
    </dgm:pt>
    <dgm:pt modelId="{75E77DD0-C5B4-4EB2-A21C-0E523437EC54}">
      <dgm:prSet phldrT="[Text]" custT="1"/>
      <dgm:spPr>
        <a:solidFill>
          <a:srgbClr val="660033"/>
        </a:solidFill>
      </dgm:spPr>
      <dgm:t>
        <a:bodyPr/>
        <a:lstStyle/>
        <a:p>
          <a:r>
            <a:rPr lang="fr-CA" sz="1800" b="1" dirty="0" smtClean="0"/>
            <a:t>13 conseillers</a:t>
          </a:r>
          <a:endParaRPr lang="fr-CA" sz="1800" b="1" dirty="0"/>
        </a:p>
      </dgm:t>
    </dgm:pt>
    <dgm:pt modelId="{0C4C7D3B-0C81-46DA-B9C3-3D0C60D9AD94}" type="parTrans" cxnId="{B8F5425B-6E4D-4898-AA94-F8A298ABD812}">
      <dgm:prSet/>
      <dgm:spPr/>
      <dgm:t>
        <a:bodyPr/>
        <a:lstStyle/>
        <a:p>
          <a:endParaRPr lang="fr-CA" sz="1800"/>
        </a:p>
      </dgm:t>
    </dgm:pt>
    <dgm:pt modelId="{EA239816-4E10-4C05-945F-40BF3F009E62}" type="sibTrans" cxnId="{B8F5425B-6E4D-4898-AA94-F8A298ABD812}">
      <dgm:prSet/>
      <dgm:spPr/>
      <dgm:t>
        <a:bodyPr/>
        <a:lstStyle/>
        <a:p>
          <a:endParaRPr lang="fr-CA" sz="1800"/>
        </a:p>
      </dgm:t>
    </dgm:pt>
    <dgm:pt modelId="{BBC761FC-E598-4EE0-BC94-7E806A5EA031}">
      <dgm:prSet phldrT="[Text]" custT="1"/>
      <dgm:spPr>
        <a:solidFill>
          <a:srgbClr val="860043">
            <a:alpha val="60000"/>
          </a:srgbClr>
        </a:solidFill>
      </dgm:spPr>
      <dgm:t>
        <a:bodyPr/>
        <a:lstStyle/>
        <a:p>
          <a:r>
            <a:rPr lang="fr-CA" sz="1800" b="1" dirty="0" smtClean="0">
              <a:solidFill>
                <a:schemeClr val="bg1"/>
              </a:solidFill>
            </a:rPr>
            <a:t>450 </a:t>
          </a:r>
          <a:r>
            <a:rPr lang="fr-CA" sz="1800" b="1" dirty="0" smtClean="0"/>
            <a:t>Employés à temps plein</a:t>
          </a:r>
        </a:p>
        <a:p>
          <a:r>
            <a:rPr lang="fr-CA" sz="1600" dirty="0" smtClean="0"/>
            <a:t>(environ)</a:t>
          </a:r>
          <a:endParaRPr lang="fr-CA" sz="1600" dirty="0"/>
        </a:p>
      </dgm:t>
    </dgm:pt>
    <dgm:pt modelId="{0497E728-C491-4696-8E4D-9A9CA7823361}" type="parTrans" cxnId="{A7C07BF4-19E4-491B-AFE8-121CBDB18D51}">
      <dgm:prSet/>
      <dgm:spPr/>
      <dgm:t>
        <a:bodyPr/>
        <a:lstStyle/>
        <a:p>
          <a:endParaRPr lang="fr-CA" sz="1800"/>
        </a:p>
      </dgm:t>
    </dgm:pt>
    <dgm:pt modelId="{4421CD5B-B3DE-4222-BA56-371DDC16AD5B}" type="sibTrans" cxnId="{A7C07BF4-19E4-491B-AFE8-121CBDB18D51}">
      <dgm:prSet/>
      <dgm:spPr/>
      <dgm:t>
        <a:bodyPr/>
        <a:lstStyle/>
        <a:p>
          <a:endParaRPr lang="fr-CA" sz="1800"/>
        </a:p>
      </dgm:t>
    </dgm:pt>
    <dgm:pt modelId="{39BA98BE-481B-4482-A477-BDD51D6F8293}">
      <dgm:prSet phldrT="[Text]" custT="1"/>
      <dgm:spPr>
        <a:solidFill>
          <a:schemeClr val="bg2">
            <a:lumMod val="75000"/>
          </a:schemeClr>
        </a:solidFill>
      </dgm:spPr>
      <dgm:t>
        <a:bodyPr/>
        <a:lstStyle/>
        <a:p>
          <a:r>
            <a:rPr lang="fr-CA" sz="1800" b="1" dirty="0" smtClean="0"/>
            <a:t>Administration centrale</a:t>
          </a:r>
          <a:endParaRPr lang="fr-CA" sz="1800" dirty="0" smtClean="0"/>
        </a:p>
        <a:p>
          <a:r>
            <a:rPr lang="fr-CA" sz="1800" dirty="0" smtClean="0"/>
            <a:t>Gatineau, Québec</a:t>
          </a:r>
          <a:endParaRPr lang="fr-CA" sz="1800" dirty="0"/>
        </a:p>
      </dgm:t>
    </dgm:pt>
    <dgm:pt modelId="{E81FEE26-FD59-46B8-BF29-1D9C385A42B2}" type="parTrans" cxnId="{63F1F7FC-4EEC-401C-93AE-4FC27BD3E2BB}">
      <dgm:prSet/>
      <dgm:spPr/>
      <dgm:t>
        <a:bodyPr/>
        <a:lstStyle/>
        <a:p>
          <a:endParaRPr lang="fr-CA" sz="1800"/>
        </a:p>
      </dgm:t>
    </dgm:pt>
    <dgm:pt modelId="{36A49D28-EF80-4891-9168-D90249B52008}" type="sibTrans" cxnId="{63F1F7FC-4EEC-401C-93AE-4FC27BD3E2BB}">
      <dgm:prSet/>
      <dgm:spPr/>
      <dgm:t>
        <a:bodyPr/>
        <a:lstStyle/>
        <a:p>
          <a:endParaRPr lang="fr-CA" sz="1800"/>
        </a:p>
      </dgm:t>
    </dgm:pt>
    <dgm:pt modelId="{5660ADE0-EFC9-4C24-8F2A-671D9261DB58}">
      <dgm:prSet phldrT="[Text]" custT="1"/>
      <dgm:spPr>
        <a:solidFill>
          <a:schemeClr val="bg2">
            <a:lumMod val="75000"/>
            <a:alpha val="48000"/>
          </a:schemeClr>
        </a:solidFill>
      </dgm:spPr>
      <dgm:t>
        <a:bodyPr/>
        <a:lstStyle/>
        <a:p>
          <a:r>
            <a:rPr lang="fr-CA" sz="1800" b="1" dirty="0" smtClean="0"/>
            <a:t>Bureaux régionaux</a:t>
          </a:r>
        </a:p>
        <a:p>
          <a:r>
            <a:rPr lang="fr-CA" sz="1400" dirty="0" smtClean="0"/>
            <a:t>Halifax (Maritime/Nunavut)</a:t>
          </a:r>
        </a:p>
        <a:p>
          <a:r>
            <a:rPr lang="fr-CA" sz="1400" dirty="0" smtClean="0"/>
            <a:t>Montréal (Québec)</a:t>
          </a:r>
        </a:p>
        <a:p>
          <a:r>
            <a:rPr lang="fr-CA" sz="1400" dirty="0" smtClean="0"/>
            <a:t>Toronto (Ontario)</a:t>
          </a:r>
        </a:p>
        <a:p>
          <a:r>
            <a:rPr lang="fr-CA" sz="1400" dirty="0" smtClean="0"/>
            <a:t>Régina (Manitoba / Saskatchewan)</a:t>
          </a:r>
        </a:p>
        <a:p>
          <a:r>
            <a:rPr lang="fr-CA" sz="1400" dirty="0" smtClean="0"/>
            <a:t>Calgary (Alberta / T.N.-O.)</a:t>
          </a:r>
        </a:p>
        <a:p>
          <a:r>
            <a:rPr lang="fr-CA" sz="1400" dirty="0" smtClean="0"/>
            <a:t>Vancouver (C.-B. / Yukon)</a:t>
          </a:r>
        </a:p>
        <a:p>
          <a:r>
            <a:rPr lang="fr-CA" sz="1400" dirty="0" smtClean="0"/>
            <a:t>Winnipeg (personnel seulement)</a:t>
          </a:r>
          <a:endParaRPr lang="fr-CA" sz="1400" dirty="0"/>
        </a:p>
      </dgm:t>
    </dgm:pt>
    <dgm:pt modelId="{D349BD32-6736-40FE-861C-8E931A1FE63A}" type="parTrans" cxnId="{26E633D0-1BBE-4B2C-A4A6-9D74D520B246}">
      <dgm:prSet/>
      <dgm:spPr/>
      <dgm:t>
        <a:bodyPr/>
        <a:lstStyle/>
        <a:p>
          <a:endParaRPr lang="fr-CA" sz="1800"/>
        </a:p>
      </dgm:t>
    </dgm:pt>
    <dgm:pt modelId="{F43AD86B-15B1-441A-AD48-4A99A58E0C07}" type="sibTrans" cxnId="{26E633D0-1BBE-4B2C-A4A6-9D74D520B246}">
      <dgm:prSet/>
      <dgm:spPr/>
      <dgm:t>
        <a:bodyPr/>
        <a:lstStyle/>
        <a:p>
          <a:endParaRPr lang="fr-CA" sz="1800"/>
        </a:p>
      </dgm:t>
    </dgm:pt>
    <dgm:pt modelId="{A0D7AFBE-D3AC-46CD-8887-04B3BA036D70}" type="pres">
      <dgm:prSet presAssocID="{B98F4994-004B-4C37-A4DB-D8DD7835A49D}" presName="diagram" presStyleCnt="0">
        <dgm:presLayoutVars>
          <dgm:dir/>
          <dgm:resizeHandles val="exact"/>
        </dgm:presLayoutVars>
      </dgm:prSet>
      <dgm:spPr/>
      <dgm:t>
        <a:bodyPr/>
        <a:lstStyle/>
        <a:p>
          <a:endParaRPr lang="fr-CA"/>
        </a:p>
      </dgm:t>
    </dgm:pt>
    <dgm:pt modelId="{811DE547-1E19-4732-A603-FC633E74362B}" type="pres">
      <dgm:prSet presAssocID="{75E77DD0-C5B4-4EB2-A21C-0E523437EC54}" presName="node" presStyleLbl="node1" presStyleIdx="0" presStyleCnt="4" custScaleX="81429" custScaleY="57895" custLinFactNeighborX="6392" custLinFactNeighborY="6164">
        <dgm:presLayoutVars>
          <dgm:bulletEnabled val="1"/>
        </dgm:presLayoutVars>
      </dgm:prSet>
      <dgm:spPr/>
      <dgm:t>
        <a:bodyPr/>
        <a:lstStyle/>
        <a:p>
          <a:endParaRPr lang="fr-CA"/>
        </a:p>
      </dgm:t>
    </dgm:pt>
    <dgm:pt modelId="{645D8F5A-C2DA-4D43-B5F0-51365EF72393}" type="pres">
      <dgm:prSet presAssocID="{EA239816-4E10-4C05-945F-40BF3F009E62}" presName="sibTrans" presStyleCnt="0"/>
      <dgm:spPr/>
    </dgm:pt>
    <dgm:pt modelId="{132A776D-9255-4BAA-929B-09AAB0F8673B}" type="pres">
      <dgm:prSet presAssocID="{BBC761FC-E598-4EE0-BC94-7E806A5EA031}" presName="node" presStyleLbl="node1" presStyleIdx="1" presStyleCnt="4" custScaleX="91074" custScaleY="52847">
        <dgm:presLayoutVars>
          <dgm:bulletEnabled val="1"/>
        </dgm:presLayoutVars>
      </dgm:prSet>
      <dgm:spPr/>
      <dgm:t>
        <a:bodyPr/>
        <a:lstStyle/>
        <a:p>
          <a:endParaRPr lang="fr-CA"/>
        </a:p>
      </dgm:t>
    </dgm:pt>
    <dgm:pt modelId="{5995CBB5-7488-40FD-BEBF-1680438CFB5B}" type="pres">
      <dgm:prSet presAssocID="{4421CD5B-B3DE-4222-BA56-371DDC16AD5B}" presName="sibTrans" presStyleCnt="0"/>
      <dgm:spPr/>
    </dgm:pt>
    <dgm:pt modelId="{1A580188-3B9B-41C3-B45B-5B371D17EA2C}" type="pres">
      <dgm:prSet presAssocID="{39BA98BE-481B-4482-A477-BDD51D6F8293}" presName="node" presStyleLbl="node1" presStyleIdx="2" presStyleCnt="4" custScaleX="77381" custScaleY="52749" custLinFactNeighborX="6406" custLinFactNeighborY="-2867">
        <dgm:presLayoutVars>
          <dgm:bulletEnabled val="1"/>
        </dgm:presLayoutVars>
      </dgm:prSet>
      <dgm:spPr/>
      <dgm:t>
        <a:bodyPr/>
        <a:lstStyle/>
        <a:p>
          <a:endParaRPr lang="fr-CA"/>
        </a:p>
      </dgm:t>
    </dgm:pt>
    <dgm:pt modelId="{5CBF4780-4131-4274-87A7-E1279EBB6979}" type="pres">
      <dgm:prSet presAssocID="{36A49D28-EF80-4891-9168-D90249B52008}" presName="sibTrans" presStyleCnt="0"/>
      <dgm:spPr/>
    </dgm:pt>
    <dgm:pt modelId="{3EA53070-209A-472A-BD12-CE3F22BDA290}" type="pres">
      <dgm:prSet presAssocID="{5660ADE0-EFC9-4C24-8F2A-671D9261DB58}" presName="node" presStyleLbl="node1" presStyleIdx="3" presStyleCnt="4" custScaleX="84890" custScaleY="92682">
        <dgm:presLayoutVars>
          <dgm:bulletEnabled val="1"/>
        </dgm:presLayoutVars>
      </dgm:prSet>
      <dgm:spPr/>
      <dgm:t>
        <a:bodyPr/>
        <a:lstStyle/>
        <a:p>
          <a:endParaRPr lang="fr-CA"/>
        </a:p>
      </dgm:t>
    </dgm:pt>
  </dgm:ptLst>
  <dgm:cxnLst>
    <dgm:cxn modelId="{26E633D0-1BBE-4B2C-A4A6-9D74D520B246}" srcId="{B98F4994-004B-4C37-A4DB-D8DD7835A49D}" destId="{5660ADE0-EFC9-4C24-8F2A-671D9261DB58}" srcOrd="3" destOrd="0" parTransId="{D349BD32-6736-40FE-861C-8E931A1FE63A}" sibTransId="{F43AD86B-15B1-441A-AD48-4A99A58E0C07}"/>
    <dgm:cxn modelId="{18914C0B-FB66-4E2B-A199-F9CCC212FCEE}" type="presOf" srcId="{BBC761FC-E598-4EE0-BC94-7E806A5EA031}" destId="{132A776D-9255-4BAA-929B-09AAB0F8673B}" srcOrd="0" destOrd="0" presId="urn:microsoft.com/office/officeart/2005/8/layout/default#1"/>
    <dgm:cxn modelId="{7FC0409D-E1C2-4BF9-A281-A985FB9CD3E2}" type="presOf" srcId="{B98F4994-004B-4C37-A4DB-D8DD7835A49D}" destId="{A0D7AFBE-D3AC-46CD-8887-04B3BA036D70}" srcOrd="0" destOrd="0" presId="urn:microsoft.com/office/officeart/2005/8/layout/default#1"/>
    <dgm:cxn modelId="{D384B61E-F5E6-43E2-8A1C-3AA19D5170D2}" type="presOf" srcId="{75E77DD0-C5B4-4EB2-A21C-0E523437EC54}" destId="{811DE547-1E19-4732-A603-FC633E74362B}" srcOrd="0" destOrd="0" presId="urn:microsoft.com/office/officeart/2005/8/layout/default#1"/>
    <dgm:cxn modelId="{B8F5425B-6E4D-4898-AA94-F8A298ABD812}" srcId="{B98F4994-004B-4C37-A4DB-D8DD7835A49D}" destId="{75E77DD0-C5B4-4EB2-A21C-0E523437EC54}" srcOrd="0" destOrd="0" parTransId="{0C4C7D3B-0C81-46DA-B9C3-3D0C60D9AD94}" sibTransId="{EA239816-4E10-4C05-945F-40BF3F009E62}"/>
    <dgm:cxn modelId="{348D6EE4-E0B3-4F59-A51F-2C256454CF2A}" type="presOf" srcId="{5660ADE0-EFC9-4C24-8F2A-671D9261DB58}" destId="{3EA53070-209A-472A-BD12-CE3F22BDA290}" srcOrd="0" destOrd="0" presId="urn:microsoft.com/office/officeart/2005/8/layout/default#1"/>
    <dgm:cxn modelId="{63F1F7FC-4EEC-401C-93AE-4FC27BD3E2BB}" srcId="{B98F4994-004B-4C37-A4DB-D8DD7835A49D}" destId="{39BA98BE-481B-4482-A477-BDD51D6F8293}" srcOrd="2" destOrd="0" parTransId="{E81FEE26-FD59-46B8-BF29-1D9C385A42B2}" sibTransId="{36A49D28-EF80-4891-9168-D90249B52008}"/>
    <dgm:cxn modelId="{986783E3-EC1E-4450-B128-1D82ECC45D9C}" type="presOf" srcId="{39BA98BE-481B-4482-A477-BDD51D6F8293}" destId="{1A580188-3B9B-41C3-B45B-5B371D17EA2C}" srcOrd="0" destOrd="0" presId="urn:microsoft.com/office/officeart/2005/8/layout/default#1"/>
    <dgm:cxn modelId="{A7C07BF4-19E4-491B-AFE8-121CBDB18D51}" srcId="{B98F4994-004B-4C37-A4DB-D8DD7835A49D}" destId="{BBC761FC-E598-4EE0-BC94-7E806A5EA031}" srcOrd="1" destOrd="0" parTransId="{0497E728-C491-4696-8E4D-9A9CA7823361}" sibTransId="{4421CD5B-B3DE-4222-BA56-371DDC16AD5B}"/>
    <dgm:cxn modelId="{5DAD35BB-9467-4673-BF2D-46B61569DF80}" type="presParOf" srcId="{A0D7AFBE-D3AC-46CD-8887-04B3BA036D70}" destId="{811DE547-1E19-4732-A603-FC633E74362B}" srcOrd="0" destOrd="0" presId="urn:microsoft.com/office/officeart/2005/8/layout/default#1"/>
    <dgm:cxn modelId="{1CDD9C55-67D7-4463-ADB5-8252E864ADCB}" type="presParOf" srcId="{A0D7AFBE-D3AC-46CD-8887-04B3BA036D70}" destId="{645D8F5A-C2DA-4D43-B5F0-51365EF72393}" srcOrd="1" destOrd="0" presId="urn:microsoft.com/office/officeart/2005/8/layout/default#1"/>
    <dgm:cxn modelId="{365E2D8F-B819-4F74-9203-A95725ECD9B5}" type="presParOf" srcId="{A0D7AFBE-D3AC-46CD-8887-04B3BA036D70}" destId="{132A776D-9255-4BAA-929B-09AAB0F8673B}" srcOrd="2" destOrd="0" presId="urn:microsoft.com/office/officeart/2005/8/layout/default#1"/>
    <dgm:cxn modelId="{66AA296D-58D8-4B7D-BD61-5584E9D8BE06}" type="presParOf" srcId="{A0D7AFBE-D3AC-46CD-8887-04B3BA036D70}" destId="{5995CBB5-7488-40FD-BEBF-1680438CFB5B}" srcOrd="3" destOrd="0" presId="urn:microsoft.com/office/officeart/2005/8/layout/default#1"/>
    <dgm:cxn modelId="{350E6089-0D36-4E65-90F2-4CCF21353A45}" type="presParOf" srcId="{A0D7AFBE-D3AC-46CD-8887-04B3BA036D70}" destId="{1A580188-3B9B-41C3-B45B-5B371D17EA2C}" srcOrd="4" destOrd="0" presId="urn:microsoft.com/office/officeart/2005/8/layout/default#1"/>
    <dgm:cxn modelId="{6DFB8CA1-F19F-4000-84DD-E94850A0FAEA}" type="presParOf" srcId="{A0D7AFBE-D3AC-46CD-8887-04B3BA036D70}" destId="{5CBF4780-4131-4274-87A7-E1279EBB6979}" srcOrd="5" destOrd="0" presId="urn:microsoft.com/office/officeart/2005/8/layout/default#1"/>
    <dgm:cxn modelId="{014A71DA-150E-4AF9-ABF4-7B98DE15DA1B}" type="presParOf" srcId="{A0D7AFBE-D3AC-46CD-8887-04B3BA036D70}" destId="{3EA53070-209A-472A-BD12-CE3F22BDA290}" srcOrd="6" destOrd="0" presId="urn:microsoft.com/office/officeart/2005/8/layout/defaul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11DE547-1E19-4732-A603-FC633E74362B}">
      <dsp:nvSpPr>
        <dsp:cNvPr id="0" name=""/>
        <dsp:cNvSpPr/>
      </dsp:nvSpPr>
      <dsp:spPr>
        <a:xfrm>
          <a:off x="285472" y="228614"/>
          <a:ext cx="3628688" cy="1547971"/>
        </a:xfrm>
        <a:prstGeom prst="rect">
          <a:avLst/>
        </a:prstGeom>
        <a:solidFill>
          <a:srgbClr val="660033"/>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CA" sz="1800" b="1" kern="1200" dirty="0" smtClean="0"/>
            <a:t>13 </a:t>
          </a:r>
          <a:r>
            <a:rPr lang="fr-CA" sz="1800" b="1" kern="1200" dirty="0" err="1" smtClean="0"/>
            <a:t>Commissioners</a:t>
          </a:r>
          <a:endParaRPr lang="fr-CA" sz="1800" b="1" kern="1200" dirty="0"/>
        </a:p>
      </dsp:txBody>
      <dsp:txXfrm>
        <a:off x="285472" y="228614"/>
        <a:ext cx="3628688" cy="1547971"/>
      </dsp:txXfrm>
    </dsp:sp>
    <dsp:sp modelId="{132A776D-9255-4BAA-929B-09AAB0F8673B}">
      <dsp:nvSpPr>
        <dsp:cNvPr id="0" name=""/>
        <dsp:cNvSpPr/>
      </dsp:nvSpPr>
      <dsp:spPr>
        <a:xfrm>
          <a:off x="4074942" y="131289"/>
          <a:ext cx="4058494" cy="1413000"/>
        </a:xfrm>
        <a:prstGeom prst="rect">
          <a:avLst/>
        </a:prstGeom>
        <a:solidFill>
          <a:srgbClr val="860043">
            <a:alpha val="6000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CA" sz="1800" b="1" kern="1200" dirty="0" smtClean="0">
              <a:solidFill>
                <a:schemeClr val="bg1"/>
              </a:solidFill>
            </a:rPr>
            <a:t>450  Full time </a:t>
          </a:r>
          <a:r>
            <a:rPr lang="fr-CA" sz="1800" b="1" kern="1200" dirty="0" err="1" smtClean="0">
              <a:solidFill>
                <a:schemeClr val="bg1"/>
              </a:solidFill>
            </a:rPr>
            <a:t>employees</a:t>
          </a:r>
          <a:endParaRPr lang="fr-CA" sz="1800" b="1" kern="1200" dirty="0" smtClean="0"/>
        </a:p>
        <a:p>
          <a:pPr lvl="0" algn="ctr" defTabSz="800100">
            <a:lnSpc>
              <a:spcPct val="90000"/>
            </a:lnSpc>
            <a:spcBef>
              <a:spcPct val="0"/>
            </a:spcBef>
            <a:spcAft>
              <a:spcPct val="35000"/>
            </a:spcAft>
          </a:pPr>
          <a:r>
            <a:rPr lang="fr-CA" sz="1600" kern="1200" dirty="0" smtClean="0"/>
            <a:t>(approximately)</a:t>
          </a:r>
          <a:endParaRPr lang="fr-CA" sz="1600" kern="1200" dirty="0"/>
        </a:p>
      </dsp:txBody>
      <dsp:txXfrm>
        <a:off x="4074942" y="131289"/>
        <a:ext cx="4058494" cy="1413000"/>
      </dsp:txXfrm>
    </dsp:sp>
    <dsp:sp modelId="{1A580188-3B9B-41C3-B45B-5B371D17EA2C}">
      <dsp:nvSpPr>
        <dsp:cNvPr id="0" name=""/>
        <dsp:cNvSpPr/>
      </dsp:nvSpPr>
      <dsp:spPr>
        <a:xfrm>
          <a:off x="514078" y="2514600"/>
          <a:ext cx="3448299" cy="1410379"/>
        </a:xfrm>
        <a:prstGeom prst="rect">
          <a:avLst/>
        </a:prstGeom>
        <a:solidFill>
          <a:schemeClr val="bg2">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CA" sz="1800" kern="1200" dirty="0" err="1" smtClean="0"/>
            <a:t>Headquarters</a:t>
          </a:r>
          <a:endParaRPr lang="fr-CA" sz="1800" kern="1200" dirty="0" smtClean="0"/>
        </a:p>
        <a:p>
          <a:pPr lvl="0" algn="ctr" defTabSz="800100">
            <a:lnSpc>
              <a:spcPct val="90000"/>
            </a:lnSpc>
            <a:spcBef>
              <a:spcPct val="0"/>
            </a:spcBef>
            <a:spcAft>
              <a:spcPct val="35000"/>
            </a:spcAft>
          </a:pPr>
          <a:r>
            <a:rPr lang="fr-CA" sz="1800" kern="1200" dirty="0" smtClean="0"/>
            <a:t>Gatineau, Québec</a:t>
          </a:r>
          <a:endParaRPr lang="fr-CA" sz="1800" kern="1200" dirty="0"/>
        </a:p>
      </dsp:txBody>
      <dsp:txXfrm>
        <a:off x="514078" y="2514600"/>
        <a:ext cx="3448299" cy="1410379"/>
      </dsp:txXfrm>
    </dsp:sp>
    <dsp:sp modelId="{3EA53070-209A-472A-BD12-CE3F22BDA290}">
      <dsp:nvSpPr>
        <dsp:cNvPr id="0" name=""/>
        <dsp:cNvSpPr/>
      </dsp:nvSpPr>
      <dsp:spPr>
        <a:xfrm>
          <a:off x="4122535" y="2057401"/>
          <a:ext cx="3782919" cy="2478090"/>
        </a:xfrm>
        <a:prstGeom prst="rect">
          <a:avLst/>
        </a:prstGeom>
        <a:solidFill>
          <a:schemeClr val="bg2">
            <a:lumMod val="75000"/>
            <a:alpha val="48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CA" sz="1800" b="1" kern="1200" dirty="0" err="1" smtClean="0"/>
            <a:t>Regional</a:t>
          </a:r>
          <a:r>
            <a:rPr lang="fr-CA" sz="1800" b="1" kern="1200" dirty="0" smtClean="0"/>
            <a:t> offices</a:t>
          </a:r>
        </a:p>
        <a:p>
          <a:pPr lvl="0" algn="ctr" defTabSz="800100">
            <a:lnSpc>
              <a:spcPct val="90000"/>
            </a:lnSpc>
            <a:spcBef>
              <a:spcPct val="0"/>
            </a:spcBef>
            <a:spcAft>
              <a:spcPct val="35000"/>
            </a:spcAft>
          </a:pPr>
          <a:r>
            <a:rPr lang="fr-CA" sz="1400" kern="1200" dirty="0" smtClean="0"/>
            <a:t>Halifax (Maritime/Nunavut)</a:t>
          </a:r>
        </a:p>
        <a:p>
          <a:pPr lvl="0" algn="ctr" defTabSz="800100">
            <a:lnSpc>
              <a:spcPct val="90000"/>
            </a:lnSpc>
            <a:spcBef>
              <a:spcPct val="0"/>
            </a:spcBef>
            <a:spcAft>
              <a:spcPct val="35000"/>
            </a:spcAft>
          </a:pPr>
          <a:r>
            <a:rPr lang="fr-CA" sz="1400" kern="1200" dirty="0" err="1" smtClean="0"/>
            <a:t>Montreal</a:t>
          </a:r>
          <a:r>
            <a:rPr lang="fr-CA" sz="1400" kern="1200" dirty="0" smtClean="0"/>
            <a:t> (Québec)</a:t>
          </a:r>
        </a:p>
        <a:p>
          <a:pPr lvl="0" algn="ctr" defTabSz="800100">
            <a:lnSpc>
              <a:spcPct val="90000"/>
            </a:lnSpc>
            <a:spcBef>
              <a:spcPct val="0"/>
            </a:spcBef>
            <a:spcAft>
              <a:spcPct val="35000"/>
            </a:spcAft>
          </a:pPr>
          <a:r>
            <a:rPr lang="fr-CA" sz="1400" kern="1200" dirty="0" smtClean="0"/>
            <a:t>Toronto (Ontario)</a:t>
          </a:r>
        </a:p>
        <a:p>
          <a:pPr lvl="0" algn="ctr" defTabSz="800100">
            <a:lnSpc>
              <a:spcPct val="90000"/>
            </a:lnSpc>
            <a:spcBef>
              <a:spcPct val="0"/>
            </a:spcBef>
            <a:spcAft>
              <a:spcPct val="35000"/>
            </a:spcAft>
          </a:pPr>
          <a:r>
            <a:rPr lang="fr-CA" sz="1400" kern="1200" dirty="0" smtClean="0"/>
            <a:t>Régina (Manitoba / Saskatchewan)</a:t>
          </a:r>
        </a:p>
        <a:p>
          <a:pPr lvl="0" algn="ctr" defTabSz="800100">
            <a:lnSpc>
              <a:spcPct val="90000"/>
            </a:lnSpc>
            <a:spcBef>
              <a:spcPct val="0"/>
            </a:spcBef>
            <a:spcAft>
              <a:spcPct val="35000"/>
            </a:spcAft>
          </a:pPr>
          <a:r>
            <a:rPr lang="fr-CA" sz="1400" kern="1200" dirty="0" smtClean="0"/>
            <a:t>Calgary (Alberta / T.N.-O.)</a:t>
          </a:r>
        </a:p>
        <a:p>
          <a:pPr lvl="0" algn="ctr" defTabSz="800100">
            <a:lnSpc>
              <a:spcPct val="90000"/>
            </a:lnSpc>
            <a:spcBef>
              <a:spcPct val="0"/>
            </a:spcBef>
            <a:spcAft>
              <a:spcPct val="35000"/>
            </a:spcAft>
          </a:pPr>
          <a:r>
            <a:rPr lang="fr-CA" sz="1400" kern="1200" dirty="0" smtClean="0"/>
            <a:t>Vancouver (C.-B. / Yukon)</a:t>
          </a:r>
        </a:p>
        <a:p>
          <a:pPr lvl="0" algn="ctr" defTabSz="800100">
            <a:lnSpc>
              <a:spcPct val="90000"/>
            </a:lnSpc>
            <a:spcBef>
              <a:spcPct val="0"/>
            </a:spcBef>
            <a:spcAft>
              <a:spcPct val="35000"/>
            </a:spcAft>
          </a:pPr>
          <a:r>
            <a:rPr lang="fr-CA" sz="1400" kern="1200" dirty="0" smtClean="0"/>
            <a:t>Winnipeg (staff </a:t>
          </a:r>
          <a:r>
            <a:rPr lang="fr-CA" sz="1400" kern="1200" dirty="0" err="1" smtClean="0"/>
            <a:t>only</a:t>
          </a:r>
          <a:r>
            <a:rPr lang="fr-CA" sz="1400" kern="1200" dirty="0" smtClean="0"/>
            <a:t> )</a:t>
          </a:r>
          <a:endParaRPr lang="fr-CA" sz="1400" kern="1200" dirty="0"/>
        </a:p>
      </dsp:txBody>
      <dsp:txXfrm>
        <a:off x="4122535" y="2057401"/>
        <a:ext cx="3782919" cy="247809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11DE547-1E19-4732-A603-FC633E74362B}">
      <dsp:nvSpPr>
        <dsp:cNvPr id="0" name=""/>
        <dsp:cNvSpPr/>
      </dsp:nvSpPr>
      <dsp:spPr>
        <a:xfrm>
          <a:off x="285472" y="228614"/>
          <a:ext cx="3628688" cy="1547971"/>
        </a:xfrm>
        <a:prstGeom prst="rect">
          <a:avLst/>
        </a:prstGeom>
        <a:solidFill>
          <a:srgbClr val="660033"/>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CA" sz="1800" b="1" kern="1200" dirty="0" smtClean="0"/>
            <a:t>13 conseillers</a:t>
          </a:r>
          <a:endParaRPr lang="fr-CA" sz="1800" b="1" kern="1200" dirty="0"/>
        </a:p>
      </dsp:txBody>
      <dsp:txXfrm>
        <a:off x="285472" y="228614"/>
        <a:ext cx="3628688" cy="1547971"/>
      </dsp:txXfrm>
    </dsp:sp>
    <dsp:sp modelId="{132A776D-9255-4BAA-929B-09AAB0F8673B}">
      <dsp:nvSpPr>
        <dsp:cNvPr id="0" name=""/>
        <dsp:cNvSpPr/>
      </dsp:nvSpPr>
      <dsp:spPr>
        <a:xfrm>
          <a:off x="4074942" y="131289"/>
          <a:ext cx="4058494" cy="1413000"/>
        </a:xfrm>
        <a:prstGeom prst="rect">
          <a:avLst/>
        </a:prstGeom>
        <a:solidFill>
          <a:srgbClr val="860043">
            <a:alpha val="6000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CA" sz="1800" b="1" kern="1200" dirty="0" smtClean="0">
              <a:solidFill>
                <a:schemeClr val="bg1"/>
              </a:solidFill>
            </a:rPr>
            <a:t>450 </a:t>
          </a:r>
          <a:r>
            <a:rPr lang="fr-CA" sz="1800" b="1" kern="1200" dirty="0" smtClean="0"/>
            <a:t>Employés à temps plein</a:t>
          </a:r>
        </a:p>
        <a:p>
          <a:pPr lvl="0" algn="ctr" defTabSz="800100">
            <a:lnSpc>
              <a:spcPct val="90000"/>
            </a:lnSpc>
            <a:spcBef>
              <a:spcPct val="0"/>
            </a:spcBef>
            <a:spcAft>
              <a:spcPct val="35000"/>
            </a:spcAft>
          </a:pPr>
          <a:r>
            <a:rPr lang="fr-CA" sz="1600" kern="1200" dirty="0" smtClean="0"/>
            <a:t>(environ)</a:t>
          </a:r>
          <a:endParaRPr lang="fr-CA" sz="1600" kern="1200" dirty="0"/>
        </a:p>
      </dsp:txBody>
      <dsp:txXfrm>
        <a:off x="4074942" y="131289"/>
        <a:ext cx="4058494" cy="1413000"/>
      </dsp:txXfrm>
    </dsp:sp>
    <dsp:sp modelId="{1A580188-3B9B-41C3-B45B-5B371D17EA2C}">
      <dsp:nvSpPr>
        <dsp:cNvPr id="0" name=""/>
        <dsp:cNvSpPr/>
      </dsp:nvSpPr>
      <dsp:spPr>
        <a:xfrm>
          <a:off x="514078" y="2514600"/>
          <a:ext cx="3448299" cy="1410379"/>
        </a:xfrm>
        <a:prstGeom prst="rect">
          <a:avLst/>
        </a:prstGeom>
        <a:solidFill>
          <a:schemeClr val="bg2">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CA" sz="1800" b="1" kern="1200" dirty="0" smtClean="0"/>
            <a:t>Administration centrale</a:t>
          </a:r>
          <a:endParaRPr lang="fr-CA" sz="1800" kern="1200" dirty="0" smtClean="0"/>
        </a:p>
        <a:p>
          <a:pPr lvl="0" algn="ctr" defTabSz="800100">
            <a:lnSpc>
              <a:spcPct val="90000"/>
            </a:lnSpc>
            <a:spcBef>
              <a:spcPct val="0"/>
            </a:spcBef>
            <a:spcAft>
              <a:spcPct val="35000"/>
            </a:spcAft>
          </a:pPr>
          <a:r>
            <a:rPr lang="fr-CA" sz="1800" kern="1200" dirty="0" smtClean="0"/>
            <a:t>Gatineau, Québec</a:t>
          </a:r>
          <a:endParaRPr lang="fr-CA" sz="1800" kern="1200" dirty="0"/>
        </a:p>
      </dsp:txBody>
      <dsp:txXfrm>
        <a:off x="514078" y="2514600"/>
        <a:ext cx="3448299" cy="1410379"/>
      </dsp:txXfrm>
    </dsp:sp>
    <dsp:sp modelId="{3EA53070-209A-472A-BD12-CE3F22BDA290}">
      <dsp:nvSpPr>
        <dsp:cNvPr id="0" name=""/>
        <dsp:cNvSpPr/>
      </dsp:nvSpPr>
      <dsp:spPr>
        <a:xfrm>
          <a:off x="4122535" y="2057401"/>
          <a:ext cx="3782919" cy="2478090"/>
        </a:xfrm>
        <a:prstGeom prst="rect">
          <a:avLst/>
        </a:prstGeom>
        <a:solidFill>
          <a:schemeClr val="bg2">
            <a:lumMod val="75000"/>
            <a:alpha val="48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CA" sz="1800" b="1" kern="1200" dirty="0" smtClean="0"/>
            <a:t>Bureaux régionaux</a:t>
          </a:r>
        </a:p>
        <a:p>
          <a:pPr lvl="0" algn="ctr" defTabSz="800100">
            <a:lnSpc>
              <a:spcPct val="90000"/>
            </a:lnSpc>
            <a:spcBef>
              <a:spcPct val="0"/>
            </a:spcBef>
            <a:spcAft>
              <a:spcPct val="35000"/>
            </a:spcAft>
          </a:pPr>
          <a:r>
            <a:rPr lang="fr-CA" sz="1400" kern="1200" dirty="0" smtClean="0"/>
            <a:t>Halifax (Maritime/Nunavut)</a:t>
          </a:r>
        </a:p>
        <a:p>
          <a:pPr lvl="0" algn="ctr" defTabSz="800100">
            <a:lnSpc>
              <a:spcPct val="90000"/>
            </a:lnSpc>
            <a:spcBef>
              <a:spcPct val="0"/>
            </a:spcBef>
            <a:spcAft>
              <a:spcPct val="35000"/>
            </a:spcAft>
          </a:pPr>
          <a:r>
            <a:rPr lang="fr-CA" sz="1400" kern="1200" dirty="0" smtClean="0"/>
            <a:t>Montréal (Québec)</a:t>
          </a:r>
        </a:p>
        <a:p>
          <a:pPr lvl="0" algn="ctr" defTabSz="800100">
            <a:lnSpc>
              <a:spcPct val="90000"/>
            </a:lnSpc>
            <a:spcBef>
              <a:spcPct val="0"/>
            </a:spcBef>
            <a:spcAft>
              <a:spcPct val="35000"/>
            </a:spcAft>
          </a:pPr>
          <a:r>
            <a:rPr lang="fr-CA" sz="1400" kern="1200" dirty="0" smtClean="0"/>
            <a:t>Toronto (Ontario)</a:t>
          </a:r>
        </a:p>
        <a:p>
          <a:pPr lvl="0" algn="ctr" defTabSz="800100">
            <a:lnSpc>
              <a:spcPct val="90000"/>
            </a:lnSpc>
            <a:spcBef>
              <a:spcPct val="0"/>
            </a:spcBef>
            <a:spcAft>
              <a:spcPct val="35000"/>
            </a:spcAft>
          </a:pPr>
          <a:r>
            <a:rPr lang="fr-CA" sz="1400" kern="1200" dirty="0" smtClean="0"/>
            <a:t>Régina (Manitoba / Saskatchewan)</a:t>
          </a:r>
        </a:p>
        <a:p>
          <a:pPr lvl="0" algn="ctr" defTabSz="800100">
            <a:lnSpc>
              <a:spcPct val="90000"/>
            </a:lnSpc>
            <a:spcBef>
              <a:spcPct val="0"/>
            </a:spcBef>
            <a:spcAft>
              <a:spcPct val="35000"/>
            </a:spcAft>
          </a:pPr>
          <a:r>
            <a:rPr lang="fr-CA" sz="1400" kern="1200" dirty="0" smtClean="0"/>
            <a:t>Calgary (Alberta / T.N.-O.)</a:t>
          </a:r>
        </a:p>
        <a:p>
          <a:pPr lvl="0" algn="ctr" defTabSz="800100">
            <a:lnSpc>
              <a:spcPct val="90000"/>
            </a:lnSpc>
            <a:spcBef>
              <a:spcPct val="0"/>
            </a:spcBef>
            <a:spcAft>
              <a:spcPct val="35000"/>
            </a:spcAft>
          </a:pPr>
          <a:r>
            <a:rPr lang="fr-CA" sz="1400" kern="1200" dirty="0" smtClean="0"/>
            <a:t>Vancouver (C.-B. / Yukon)</a:t>
          </a:r>
        </a:p>
        <a:p>
          <a:pPr lvl="0" algn="ctr" defTabSz="800100">
            <a:lnSpc>
              <a:spcPct val="90000"/>
            </a:lnSpc>
            <a:spcBef>
              <a:spcPct val="0"/>
            </a:spcBef>
            <a:spcAft>
              <a:spcPct val="35000"/>
            </a:spcAft>
          </a:pPr>
          <a:r>
            <a:rPr lang="fr-CA" sz="1400" kern="1200" dirty="0" smtClean="0"/>
            <a:t>Winnipeg (personnel seulement)</a:t>
          </a:r>
          <a:endParaRPr lang="fr-CA" sz="1400" kern="1200" dirty="0"/>
        </a:p>
      </dsp:txBody>
      <dsp:txXfrm>
        <a:off x="4122535" y="2057401"/>
        <a:ext cx="3782919" cy="2478090"/>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CA"/>
          </a:p>
        </p:txBody>
      </p:sp>
      <p:sp>
        <p:nvSpPr>
          <p:cNvPr id="3" name="Date Placeholder 2"/>
          <p:cNvSpPr>
            <a:spLocks noGrp="1"/>
          </p:cNvSpPr>
          <p:nvPr>
            <p:ph type="dt" sz="quarter" idx="1"/>
          </p:nvPr>
        </p:nvSpPr>
        <p:spPr>
          <a:xfrm>
            <a:off x="3976334" y="0"/>
            <a:ext cx="3041968" cy="465296"/>
          </a:xfrm>
          <a:prstGeom prst="rect">
            <a:avLst/>
          </a:prstGeom>
        </p:spPr>
        <p:txBody>
          <a:bodyPr vert="horz" lIns="93287" tIns="46644" rIns="93287" bIns="46644" rtlCol="0"/>
          <a:lstStyle>
            <a:lvl1pPr algn="r">
              <a:defRPr sz="1200"/>
            </a:lvl1pPr>
          </a:lstStyle>
          <a:p>
            <a:fld id="{BAEA79A0-F8A5-4BD9-90E9-62E872E07292}" type="datetimeFigureOut">
              <a:rPr lang="en-CA" smtClean="0"/>
              <a:pPr/>
              <a:t>29/11/2011</a:t>
            </a:fld>
            <a:endParaRPr lang="en-CA"/>
          </a:p>
        </p:txBody>
      </p:sp>
      <p:sp>
        <p:nvSpPr>
          <p:cNvPr id="4" name="Footer Placeholder 3"/>
          <p:cNvSpPr>
            <a:spLocks noGrp="1"/>
          </p:cNvSpPr>
          <p:nvPr>
            <p:ph type="ftr" sz="quarter" idx="2"/>
          </p:nvPr>
        </p:nvSpPr>
        <p:spPr>
          <a:xfrm>
            <a:off x="0" y="8839014"/>
            <a:ext cx="3041968" cy="465296"/>
          </a:xfrm>
          <a:prstGeom prst="rect">
            <a:avLst/>
          </a:prstGeom>
        </p:spPr>
        <p:txBody>
          <a:bodyPr vert="horz" lIns="93287" tIns="46644" rIns="93287" bIns="46644" rtlCol="0" anchor="b"/>
          <a:lstStyle>
            <a:lvl1pPr algn="l">
              <a:defRPr sz="1200"/>
            </a:lvl1pPr>
          </a:lstStyle>
          <a:p>
            <a:endParaRPr lang="en-CA"/>
          </a:p>
        </p:txBody>
      </p:sp>
      <p:sp>
        <p:nvSpPr>
          <p:cNvPr id="5" name="Slide Number Placeholder 4"/>
          <p:cNvSpPr>
            <a:spLocks noGrp="1"/>
          </p:cNvSpPr>
          <p:nvPr>
            <p:ph type="sldNum" sz="quarter" idx="3"/>
          </p:nvPr>
        </p:nvSpPr>
        <p:spPr>
          <a:xfrm>
            <a:off x="3976334" y="8839014"/>
            <a:ext cx="3041968" cy="465296"/>
          </a:xfrm>
          <a:prstGeom prst="rect">
            <a:avLst/>
          </a:prstGeom>
        </p:spPr>
        <p:txBody>
          <a:bodyPr vert="horz" lIns="93287" tIns="46644" rIns="93287" bIns="46644" rtlCol="0" anchor="b"/>
          <a:lstStyle>
            <a:lvl1pPr algn="r">
              <a:defRPr sz="1200"/>
            </a:lvl1pPr>
          </a:lstStyle>
          <a:p>
            <a:fld id="{102AC9D2-FF76-4560-897A-9C4AD2E99F7B}" type="slidenum">
              <a:rPr lang="en-CA" smtClean="0"/>
              <a:pPr/>
              <a:t>‹#›</a:t>
            </a:fld>
            <a:endParaRPr lang="en-CA"/>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650" cy="465138"/>
          </a:xfrm>
          <a:prstGeom prst="rect">
            <a:avLst/>
          </a:prstGeom>
        </p:spPr>
        <p:txBody>
          <a:bodyPr vert="horz" lIns="91440" tIns="45720" rIns="91440" bIns="45720" rtlCol="0"/>
          <a:lstStyle>
            <a:lvl1pPr algn="l">
              <a:defRPr sz="1200"/>
            </a:lvl1pPr>
          </a:lstStyle>
          <a:p>
            <a:endParaRPr lang="fr-CA"/>
          </a:p>
        </p:txBody>
      </p:sp>
      <p:sp>
        <p:nvSpPr>
          <p:cNvPr id="3" name="Date Placeholder 2"/>
          <p:cNvSpPr>
            <a:spLocks noGrp="1"/>
          </p:cNvSpPr>
          <p:nvPr>
            <p:ph type="dt" idx="1"/>
          </p:nvPr>
        </p:nvSpPr>
        <p:spPr>
          <a:xfrm>
            <a:off x="3976688" y="0"/>
            <a:ext cx="3041650" cy="465138"/>
          </a:xfrm>
          <a:prstGeom prst="rect">
            <a:avLst/>
          </a:prstGeom>
        </p:spPr>
        <p:txBody>
          <a:bodyPr vert="horz" lIns="91440" tIns="45720" rIns="91440" bIns="45720" rtlCol="0"/>
          <a:lstStyle>
            <a:lvl1pPr algn="r">
              <a:defRPr sz="1200"/>
            </a:lvl1pPr>
          </a:lstStyle>
          <a:p>
            <a:fld id="{12D7B0EA-22D8-46E6-941A-1AC9692F8717}" type="datetimeFigureOut">
              <a:rPr lang="fr-CA" smtClean="0"/>
              <a:pPr/>
              <a:t>2011-11-29</a:t>
            </a:fld>
            <a:endParaRPr lang="fr-CA"/>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1440" tIns="45720" rIns="91440" bIns="45720" rtlCol="0" anchor="ctr"/>
          <a:lstStyle/>
          <a:p>
            <a:endParaRPr lang="fr-CA"/>
          </a:p>
        </p:txBody>
      </p:sp>
      <p:sp>
        <p:nvSpPr>
          <p:cNvPr id="5" name="Notes Placeholder 4"/>
          <p:cNvSpPr>
            <a:spLocks noGrp="1"/>
          </p:cNvSpPr>
          <p:nvPr>
            <p:ph type="body" sz="quarter" idx="3"/>
          </p:nvPr>
        </p:nvSpPr>
        <p:spPr>
          <a:xfrm>
            <a:off x="701675" y="4419600"/>
            <a:ext cx="5616575" cy="41878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6" name="Footer Placeholder 5"/>
          <p:cNvSpPr>
            <a:spLocks noGrp="1"/>
          </p:cNvSpPr>
          <p:nvPr>
            <p:ph type="ftr" sz="quarter" idx="4"/>
          </p:nvPr>
        </p:nvSpPr>
        <p:spPr>
          <a:xfrm>
            <a:off x="0" y="8839200"/>
            <a:ext cx="3041650" cy="465138"/>
          </a:xfrm>
          <a:prstGeom prst="rect">
            <a:avLst/>
          </a:prstGeom>
        </p:spPr>
        <p:txBody>
          <a:bodyPr vert="horz" lIns="91440" tIns="45720" rIns="91440" bIns="45720" rtlCol="0" anchor="b"/>
          <a:lstStyle>
            <a:lvl1pPr algn="l">
              <a:defRPr sz="1200"/>
            </a:lvl1pPr>
          </a:lstStyle>
          <a:p>
            <a:endParaRPr lang="fr-CA"/>
          </a:p>
        </p:txBody>
      </p:sp>
      <p:sp>
        <p:nvSpPr>
          <p:cNvPr id="7" name="Slide Number Placeholder 6"/>
          <p:cNvSpPr>
            <a:spLocks noGrp="1"/>
          </p:cNvSpPr>
          <p:nvPr>
            <p:ph type="sldNum" sz="quarter" idx="5"/>
          </p:nvPr>
        </p:nvSpPr>
        <p:spPr>
          <a:xfrm>
            <a:off x="3976688" y="8839200"/>
            <a:ext cx="3041650" cy="465138"/>
          </a:xfrm>
          <a:prstGeom prst="rect">
            <a:avLst/>
          </a:prstGeom>
        </p:spPr>
        <p:txBody>
          <a:bodyPr vert="horz" lIns="91440" tIns="45720" rIns="91440" bIns="45720" rtlCol="0" anchor="b"/>
          <a:lstStyle>
            <a:lvl1pPr algn="r">
              <a:defRPr sz="1200"/>
            </a:lvl1pPr>
          </a:lstStyle>
          <a:p>
            <a:fld id="{ADC6B795-812A-4BF9-8BAD-3E71BD760E8F}" type="slidenum">
              <a:rPr lang="fr-CA" smtClean="0"/>
              <a:pPr/>
              <a:t>‹#›</a:t>
            </a:fld>
            <a:endParaRPr lang="fr-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A"/>
          </a:p>
        </p:txBody>
      </p:sp>
      <p:sp>
        <p:nvSpPr>
          <p:cNvPr id="4" name="Slide Number Placeholder 3"/>
          <p:cNvSpPr>
            <a:spLocks noGrp="1"/>
          </p:cNvSpPr>
          <p:nvPr>
            <p:ph type="sldNum" sz="quarter" idx="10"/>
          </p:nvPr>
        </p:nvSpPr>
        <p:spPr/>
        <p:txBody>
          <a:bodyPr/>
          <a:lstStyle/>
          <a:p>
            <a:fld id="{ADC6B795-812A-4BF9-8BAD-3E71BD760E8F}" type="slidenum">
              <a:rPr lang="fr-CA" smtClean="0"/>
              <a:pPr/>
              <a:t>1</a:t>
            </a:fld>
            <a:endParaRPr lang="fr-CA"/>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2130425"/>
            <a:ext cx="7772400" cy="1470025"/>
          </a:xfrm>
        </p:spPr>
        <p:txBody>
          <a:bodyPr/>
          <a:lstStyle>
            <a:lvl1pPr>
              <a:defRPr>
                <a:solidFill>
                  <a:schemeClr val="bg1"/>
                </a:solidFill>
              </a:defRPr>
            </a:lvl1pPr>
          </a:lstStyle>
          <a:p>
            <a:r>
              <a:rPr lang="en-US"/>
              <a:t>Click to edit Master title style</a:t>
            </a:r>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buFontTx/>
              <a:buNone/>
              <a:defRPr>
                <a:solidFill>
                  <a:schemeClr val="bg1"/>
                </a:solidFill>
              </a:defRPr>
            </a:lvl1pPr>
          </a:lstStyle>
          <a:p>
            <a:r>
              <a:rPr lang="en-US"/>
              <a:t>Click to edit Master subtitle style</a:t>
            </a:r>
          </a:p>
        </p:txBody>
      </p:sp>
      <p:sp>
        <p:nvSpPr>
          <p:cNvPr id="4100" name="Rectangle 4"/>
          <p:cNvSpPr>
            <a:spLocks noGrp="1" noChangeArrowheads="1"/>
          </p:cNvSpPr>
          <p:nvPr>
            <p:ph type="dt" sz="half" idx="2"/>
          </p:nvPr>
        </p:nvSpPr>
        <p:spPr/>
        <p:txBody>
          <a:bodyPr/>
          <a:lstStyle>
            <a:lvl1pPr>
              <a:defRPr/>
            </a:lvl1pPr>
          </a:lstStyle>
          <a:p>
            <a:fld id="{FB5617E2-67CA-4E1C-80D9-2E73DE33A2BD}" type="datetime1">
              <a:rPr lang="fr-CA" smtClean="0"/>
              <a:pPr/>
              <a:t>2011-11-29</a:t>
            </a:fld>
            <a:endParaRPr lang="en-US"/>
          </a:p>
        </p:txBody>
      </p:sp>
      <p:sp>
        <p:nvSpPr>
          <p:cNvPr id="4101" name="Rectangle 5"/>
          <p:cNvSpPr>
            <a:spLocks noGrp="1" noChangeArrowheads="1"/>
          </p:cNvSpPr>
          <p:nvPr>
            <p:ph type="ftr" sz="quarter" idx="3"/>
          </p:nvPr>
        </p:nvSpPr>
        <p:spPr/>
        <p:txBody>
          <a:bodyPr/>
          <a:lstStyle>
            <a:lvl1pPr>
              <a:defRPr/>
            </a:lvl1pPr>
          </a:lstStyle>
          <a:p>
            <a:endParaRPr lang="en-US"/>
          </a:p>
        </p:txBody>
      </p:sp>
      <p:sp>
        <p:nvSpPr>
          <p:cNvPr id="4102" name="Rectangle 6"/>
          <p:cNvSpPr>
            <a:spLocks noGrp="1" noChangeArrowheads="1"/>
          </p:cNvSpPr>
          <p:nvPr>
            <p:ph type="sldNum" sz="quarter" idx="4"/>
          </p:nvPr>
        </p:nvSpPr>
        <p:spPr/>
        <p:txBody>
          <a:bodyPr/>
          <a:lstStyle>
            <a:lvl1pPr>
              <a:defRPr/>
            </a:lvl1pPr>
          </a:lstStyle>
          <a:p>
            <a:fld id="{C9394831-F238-4304-A75C-1A61F3FE66D8}" type="slidenum">
              <a:rPr lang="en-US"/>
              <a:pPr/>
              <a:t>‹#›</a:t>
            </a:fld>
            <a:endParaRPr lang="en-US"/>
          </a:p>
        </p:txBody>
      </p:sp>
      <p:pic>
        <p:nvPicPr>
          <p:cNvPr id="4103" name="Picture 7" descr="carre_pyramide_title"/>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fld id="{2DABC78B-97F0-493D-B0D4-8FB28E5F3CE3}" type="datetime1">
              <a:rPr lang="fr-CA" smtClean="0"/>
              <a:pPr/>
              <a:t>2011-11-29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E48085E-E84B-4D08-BC93-0EEAD8B9B38E}"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381000"/>
            <a:ext cx="2114550" cy="56721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85800" y="381000"/>
            <a:ext cx="6191250" cy="56721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fld id="{E30D0E95-987B-4EC7-BFF5-72A1330B9176}" type="datetime1">
              <a:rPr lang="fr-CA" smtClean="0"/>
              <a:pPr/>
              <a:t>2011-11-29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EE9DDF9-012F-4D41-A6A8-0AC7137F6F11}"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fld id="{C5789E56-C746-4A2B-96BE-2B0719D7CB37}" type="datetime1">
              <a:rPr lang="fr-CA" smtClean="0"/>
              <a:pPr/>
              <a:t>2011-11-29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8B6E919-B478-463D-8E3A-73A73FBBA301}"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12C900BC-B601-4206-BB45-F167793A31CB}" type="datetime1">
              <a:rPr lang="fr-CA" smtClean="0"/>
              <a:pPr/>
              <a:t>2011-11-29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D52E750-6401-4C5B-8DBF-D8A8C6AB97FD}"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1600200" y="1905000"/>
            <a:ext cx="3695700" cy="4148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5448300" y="1905000"/>
            <a:ext cx="3695700" cy="4148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lvl1pPr>
              <a:defRPr/>
            </a:lvl1pPr>
          </a:lstStyle>
          <a:p>
            <a:fld id="{0BEFF9C5-D720-4116-BC07-842D47880A99}" type="datetime1">
              <a:rPr lang="fr-CA" smtClean="0"/>
              <a:pPr/>
              <a:t>2011-11-29</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FB6B7D8-2E23-46F3-A479-4C2BE3276C3C}"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lvl1pPr>
              <a:defRPr/>
            </a:lvl1pPr>
          </a:lstStyle>
          <a:p>
            <a:fld id="{DED07AB7-DEE2-4333-8124-EAC70133B357}" type="datetime1">
              <a:rPr lang="fr-CA" smtClean="0"/>
              <a:pPr/>
              <a:t>2011-11-29</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33E6D65-DCDE-4DD7-BF0C-BA0C3C8238C5}"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lvl1pPr>
              <a:defRPr/>
            </a:lvl1pPr>
          </a:lstStyle>
          <a:p>
            <a:fld id="{7C834ECC-B31E-44EC-BDEB-3AF9D979C9F9}" type="datetime1">
              <a:rPr lang="fr-CA" smtClean="0"/>
              <a:pPr/>
              <a:t>2011-11-29</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6C12C17-BFFF-43F0-A4B8-225DE93BEE9A}"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71A6ED36-21AF-41E4-95C1-0B027E7C2D1E}" type="datetime1">
              <a:rPr lang="fr-CA" smtClean="0"/>
              <a:pPr/>
              <a:t>2011-11-29</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F53C13B-296E-4ED0-B6E2-D10DFD978D3B}"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2382F20D-0215-4734-8C4B-C0A143B99124}" type="datetime1">
              <a:rPr lang="fr-CA" smtClean="0"/>
              <a:pPr/>
              <a:t>2011-11-29</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4829322-3DF0-4391-877B-51F3E9A65EFB}"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A48B7AD2-4FAE-4757-B2E4-1259A2625E03}" type="datetime1">
              <a:rPr lang="fr-CA" smtClean="0"/>
              <a:pPr/>
              <a:t>2011-11-29</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87ACF91-2988-4047-B8CE-FFDE39F7FF12}"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3810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600200" y="1905000"/>
            <a:ext cx="7543800" cy="4148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33F8A3F0-6EA9-44D9-986F-597245B8AB13}" type="datetime1">
              <a:rPr lang="fr-CA" smtClean="0"/>
              <a:pPr/>
              <a:t>2011-11-29</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6C8B8A0-7427-43B3-AD37-4620D1882EDA}" type="slidenum">
              <a:rPr lang="en-US"/>
              <a:pPr/>
              <a:t>‹#›</a:t>
            </a:fld>
            <a:endParaRPr lang="en-US"/>
          </a:p>
        </p:txBody>
      </p:sp>
      <p:pic>
        <p:nvPicPr>
          <p:cNvPr id="1031" name="Picture 7" descr="carre_pyramide_page copy"/>
          <p:cNvPicPr>
            <a:picLocks noChangeAspect="1" noChangeArrowheads="1"/>
          </p:cNvPicPr>
          <p:nvPr userDrawn="1"/>
        </p:nvPicPr>
        <p:blipFill>
          <a:blip r:embed="rId13" cstate="print"/>
          <a:srcRect/>
          <a:stretch>
            <a:fillRect/>
          </a:stretch>
        </p:blipFill>
        <p:spPr bwMode="auto">
          <a:xfrm>
            <a:off x="0" y="0"/>
            <a:ext cx="9144000" cy="6858000"/>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fontAlgn="base">
        <a:spcBef>
          <a:spcPct val="0"/>
        </a:spcBef>
        <a:spcAft>
          <a:spcPct val="0"/>
        </a:spcAft>
        <a:defRPr sz="4400">
          <a:solidFill>
            <a:srgbClr val="4D4D4D"/>
          </a:solidFill>
          <a:latin typeface="+mj-lt"/>
          <a:ea typeface="+mj-ea"/>
          <a:cs typeface="+mj-cs"/>
        </a:defRPr>
      </a:lvl1pPr>
      <a:lvl2pPr algn="ctr" rtl="0" fontAlgn="base">
        <a:spcBef>
          <a:spcPct val="0"/>
        </a:spcBef>
        <a:spcAft>
          <a:spcPct val="0"/>
        </a:spcAft>
        <a:defRPr sz="4400">
          <a:solidFill>
            <a:srgbClr val="4D4D4D"/>
          </a:solidFill>
          <a:latin typeface="Arial" charset="0"/>
        </a:defRPr>
      </a:lvl2pPr>
      <a:lvl3pPr algn="ctr" rtl="0" fontAlgn="base">
        <a:spcBef>
          <a:spcPct val="0"/>
        </a:spcBef>
        <a:spcAft>
          <a:spcPct val="0"/>
        </a:spcAft>
        <a:defRPr sz="4400">
          <a:solidFill>
            <a:srgbClr val="4D4D4D"/>
          </a:solidFill>
          <a:latin typeface="Arial" charset="0"/>
        </a:defRPr>
      </a:lvl3pPr>
      <a:lvl4pPr algn="ctr" rtl="0" fontAlgn="base">
        <a:spcBef>
          <a:spcPct val="0"/>
        </a:spcBef>
        <a:spcAft>
          <a:spcPct val="0"/>
        </a:spcAft>
        <a:defRPr sz="4400">
          <a:solidFill>
            <a:srgbClr val="4D4D4D"/>
          </a:solidFill>
          <a:latin typeface="Arial" charset="0"/>
        </a:defRPr>
      </a:lvl4pPr>
      <a:lvl5pPr algn="ctr" rtl="0" fontAlgn="base">
        <a:spcBef>
          <a:spcPct val="0"/>
        </a:spcBef>
        <a:spcAft>
          <a:spcPct val="0"/>
        </a:spcAft>
        <a:defRPr sz="4400">
          <a:solidFill>
            <a:srgbClr val="4D4D4D"/>
          </a:solidFill>
          <a:latin typeface="Arial" charset="0"/>
        </a:defRPr>
      </a:lvl5pPr>
      <a:lvl6pPr marL="457200" algn="ctr" rtl="0" fontAlgn="base">
        <a:spcBef>
          <a:spcPct val="0"/>
        </a:spcBef>
        <a:spcAft>
          <a:spcPct val="0"/>
        </a:spcAft>
        <a:defRPr sz="4400">
          <a:solidFill>
            <a:srgbClr val="4D4D4D"/>
          </a:solidFill>
          <a:latin typeface="Arial" charset="0"/>
        </a:defRPr>
      </a:lvl6pPr>
      <a:lvl7pPr marL="914400" algn="ctr" rtl="0" fontAlgn="base">
        <a:spcBef>
          <a:spcPct val="0"/>
        </a:spcBef>
        <a:spcAft>
          <a:spcPct val="0"/>
        </a:spcAft>
        <a:defRPr sz="4400">
          <a:solidFill>
            <a:srgbClr val="4D4D4D"/>
          </a:solidFill>
          <a:latin typeface="Arial" charset="0"/>
        </a:defRPr>
      </a:lvl7pPr>
      <a:lvl8pPr marL="1371600" algn="ctr" rtl="0" fontAlgn="base">
        <a:spcBef>
          <a:spcPct val="0"/>
        </a:spcBef>
        <a:spcAft>
          <a:spcPct val="0"/>
        </a:spcAft>
        <a:defRPr sz="4400">
          <a:solidFill>
            <a:srgbClr val="4D4D4D"/>
          </a:solidFill>
          <a:latin typeface="Arial" charset="0"/>
        </a:defRPr>
      </a:lvl8pPr>
      <a:lvl9pPr marL="1828800" algn="ctr" rtl="0" fontAlgn="base">
        <a:spcBef>
          <a:spcPct val="0"/>
        </a:spcBef>
        <a:spcAft>
          <a:spcPct val="0"/>
        </a:spcAft>
        <a:defRPr sz="4400">
          <a:solidFill>
            <a:srgbClr val="4D4D4D"/>
          </a:solidFill>
          <a:latin typeface="Arial" charset="0"/>
        </a:defRPr>
      </a:lvl9pPr>
    </p:titleStyle>
    <p:bodyStyle>
      <a:lvl1pPr marL="342900" indent="-342900" algn="l" rtl="0" fontAlgn="base">
        <a:spcBef>
          <a:spcPct val="20000"/>
        </a:spcBef>
        <a:spcAft>
          <a:spcPct val="0"/>
        </a:spcAft>
        <a:buChar char="•"/>
        <a:defRPr sz="3200">
          <a:solidFill>
            <a:srgbClr val="4D4D4D"/>
          </a:solidFill>
          <a:latin typeface="+mn-lt"/>
          <a:ea typeface="+mn-ea"/>
          <a:cs typeface="+mn-cs"/>
        </a:defRPr>
      </a:lvl1pPr>
      <a:lvl2pPr marL="742950" indent="-285750" algn="l" rtl="0" fontAlgn="base">
        <a:spcBef>
          <a:spcPct val="20000"/>
        </a:spcBef>
        <a:spcAft>
          <a:spcPct val="0"/>
        </a:spcAft>
        <a:buChar char="–"/>
        <a:defRPr sz="2800">
          <a:solidFill>
            <a:srgbClr val="4D4D4D"/>
          </a:solidFill>
          <a:latin typeface="+mn-lt"/>
        </a:defRPr>
      </a:lvl2pPr>
      <a:lvl3pPr marL="1143000" indent="-228600" algn="l" rtl="0" fontAlgn="base">
        <a:spcBef>
          <a:spcPct val="20000"/>
        </a:spcBef>
        <a:spcAft>
          <a:spcPct val="0"/>
        </a:spcAft>
        <a:buChar char="•"/>
        <a:defRPr sz="2400">
          <a:solidFill>
            <a:srgbClr val="4D4D4D"/>
          </a:solidFill>
          <a:latin typeface="+mn-lt"/>
        </a:defRPr>
      </a:lvl3pPr>
      <a:lvl4pPr marL="1600200" indent="-228600" algn="l" rtl="0" fontAlgn="base">
        <a:spcBef>
          <a:spcPct val="20000"/>
        </a:spcBef>
        <a:spcAft>
          <a:spcPct val="0"/>
        </a:spcAft>
        <a:buChar char="–"/>
        <a:defRPr sz="2000">
          <a:solidFill>
            <a:srgbClr val="4D4D4D"/>
          </a:solidFill>
          <a:latin typeface="+mn-lt"/>
        </a:defRPr>
      </a:lvl4pPr>
      <a:lvl5pPr marL="2057400" indent="-228600" algn="l" rtl="0" fontAlgn="base">
        <a:spcBef>
          <a:spcPct val="20000"/>
        </a:spcBef>
        <a:spcAft>
          <a:spcPct val="0"/>
        </a:spcAft>
        <a:buChar char="»"/>
        <a:defRPr sz="2000">
          <a:solidFill>
            <a:srgbClr val="4D4D4D"/>
          </a:solidFill>
          <a:latin typeface="+mn-lt"/>
        </a:defRPr>
      </a:lvl5pPr>
      <a:lvl6pPr marL="2514600" indent="-228600" algn="l" rtl="0" fontAlgn="base">
        <a:spcBef>
          <a:spcPct val="20000"/>
        </a:spcBef>
        <a:spcAft>
          <a:spcPct val="0"/>
        </a:spcAft>
        <a:buChar char="»"/>
        <a:defRPr sz="2000">
          <a:solidFill>
            <a:srgbClr val="4D4D4D"/>
          </a:solidFill>
          <a:latin typeface="+mn-lt"/>
        </a:defRPr>
      </a:lvl6pPr>
      <a:lvl7pPr marL="2971800" indent="-228600" algn="l" rtl="0" fontAlgn="base">
        <a:spcBef>
          <a:spcPct val="20000"/>
        </a:spcBef>
        <a:spcAft>
          <a:spcPct val="0"/>
        </a:spcAft>
        <a:buChar char="»"/>
        <a:defRPr sz="2000">
          <a:solidFill>
            <a:srgbClr val="4D4D4D"/>
          </a:solidFill>
          <a:latin typeface="+mn-lt"/>
        </a:defRPr>
      </a:lvl7pPr>
      <a:lvl8pPr marL="3429000" indent="-228600" algn="l" rtl="0" fontAlgn="base">
        <a:spcBef>
          <a:spcPct val="20000"/>
        </a:spcBef>
        <a:spcAft>
          <a:spcPct val="0"/>
        </a:spcAft>
        <a:buChar char="»"/>
        <a:defRPr sz="2000">
          <a:solidFill>
            <a:srgbClr val="4D4D4D"/>
          </a:solidFill>
          <a:latin typeface="+mn-lt"/>
        </a:defRPr>
      </a:lvl8pPr>
      <a:lvl9pPr marL="3886200" indent="-228600" algn="l" rtl="0" fontAlgn="base">
        <a:spcBef>
          <a:spcPct val="20000"/>
        </a:spcBef>
        <a:spcAft>
          <a:spcPct val="0"/>
        </a:spcAft>
        <a:buChar char="»"/>
        <a:defRPr sz="2000">
          <a:solidFill>
            <a:srgbClr val="4D4D4D"/>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crtc.gc.ca/eng/redirect.asp?URL=http://laws.justice.gc.ca/en/L-12.4"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laws.justice.gc.ca/fr/showtdm/cs/L-12.4"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a:xfrm>
            <a:off x="457200" y="5715000"/>
            <a:ext cx="2133600" cy="1006475"/>
          </a:xfrm>
        </p:spPr>
        <p:txBody>
          <a:bodyPr/>
          <a:lstStyle/>
          <a:p>
            <a:fld id="{EE87978A-5E03-4AC3-8117-49E7409A3C67}" type="datetime1">
              <a:rPr lang="fr-CA" smtClean="0"/>
              <a:pPr/>
              <a:t>2011-11-29</a:t>
            </a:fld>
            <a:endParaRPr lang="fr-CA" dirty="0" smtClean="0"/>
          </a:p>
          <a:p>
            <a:r>
              <a:rPr lang="fr-CA" dirty="0" smtClean="0"/>
              <a:t>Me Véronique Lehoux</a:t>
            </a:r>
          </a:p>
          <a:p>
            <a:r>
              <a:rPr lang="fr-CA" dirty="0" smtClean="0"/>
              <a:t>Contentieux </a:t>
            </a:r>
            <a:r>
              <a:rPr lang="en-CA" dirty="0" smtClean="0"/>
              <a:t>/ Legal Directorate</a:t>
            </a:r>
          </a:p>
          <a:p>
            <a:endParaRPr lang="en-US" dirty="0"/>
          </a:p>
        </p:txBody>
      </p:sp>
      <p:sp>
        <p:nvSpPr>
          <p:cNvPr id="4" name="Slide Number Placeholder 3"/>
          <p:cNvSpPr>
            <a:spLocks noGrp="1"/>
          </p:cNvSpPr>
          <p:nvPr>
            <p:ph type="sldNum" sz="quarter" idx="4"/>
          </p:nvPr>
        </p:nvSpPr>
        <p:spPr/>
        <p:txBody>
          <a:bodyPr/>
          <a:lstStyle/>
          <a:p>
            <a:fld id="{C9394831-F238-4304-A75C-1A61F3FE66D8}" type="slidenum">
              <a:rPr lang="en-US" smtClean="0"/>
              <a:pPr/>
              <a:t>1</a:t>
            </a:fld>
            <a:endParaRPr lang="en-US"/>
          </a:p>
        </p:txBody>
      </p:sp>
      <p:sp>
        <p:nvSpPr>
          <p:cNvPr id="5" name="Footer Placeholder 4"/>
          <p:cNvSpPr>
            <a:spLocks noGrp="1"/>
          </p:cNvSpPr>
          <p:nvPr>
            <p:ph type="ftr" sz="quarter" idx="3"/>
          </p:nvPr>
        </p:nvSpPr>
        <p:spPr/>
        <p:txBody>
          <a:bodyPr/>
          <a:lstStyle/>
          <a:p>
            <a:endParaRPr lang="en-US"/>
          </a:p>
        </p:txBody>
      </p:sp>
      <p:sp>
        <p:nvSpPr>
          <p:cNvPr id="6" name="Title 5"/>
          <p:cNvSpPr>
            <a:spLocks noGrp="1"/>
          </p:cNvSpPr>
          <p:nvPr>
            <p:ph type="ctrTitle"/>
          </p:nvPr>
        </p:nvSpPr>
        <p:spPr/>
        <p:txBody>
          <a:bodyPr/>
          <a:lstStyle/>
          <a:p>
            <a:r>
              <a:rPr lang="fr-CA" sz="2800" dirty="0" smtClean="0"/>
              <a:t>Bref rappel sur le CRTC et le rôle des conseillers/</a:t>
            </a:r>
            <a:r>
              <a:rPr lang="fr-CA" sz="2800" dirty="0" err="1" smtClean="0"/>
              <a:t>Brief</a:t>
            </a:r>
            <a:r>
              <a:rPr lang="fr-CA" sz="2800" dirty="0" smtClean="0"/>
              <a:t> </a:t>
            </a:r>
            <a:r>
              <a:rPr lang="fr-CA" sz="2800" dirty="0" err="1" smtClean="0"/>
              <a:t>reminder</a:t>
            </a:r>
            <a:r>
              <a:rPr lang="fr-CA" sz="2800" dirty="0" smtClean="0"/>
              <a:t> on the CRTC and </a:t>
            </a:r>
            <a:r>
              <a:rPr lang="fr-CA" sz="2800" dirty="0" err="1" smtClean="0"/>
              <a:t>Commissioner’s</a:t>
            </a:r>
            <a:r>
              <a:rPr lang="fr-CA" sz="2800" dirty="0" smtClean="0"/>
              <a:t> </a:t>
            </a:r>
            <a:r>
              <a:rPr lang="fr-CA" sz="2800" dirty="0" err="1" smtClean="0"/>
              <a:t>role</a:t>
            </a:r>
            <a:endParaRPr lang="fr-CA" sz="2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990600"/>
            <a:ext cx="7772400" cy="5562600"/>
          </a:xfrm>
        </p:spPr>
        <p:txBody>
          <a:bodyPr/>
          <a:lstStyle/>
          <a:p>
            <a:r>
              <a:rPr lang="en-US" sz="1800" dirty="0"/>
              <a:t>The </a:t>
            </a:r>
            <a:r>
              <a:rPr lang="en-US" sz="1800" i="1" dirty="0"/>
              <a:t>Broadcasting Act</a:t>
            </a:r>
            <a:r>
              <a:rPr lang="en-US" sz="1800" dirty="0"/>
              <a:t> seeks to ensure that Canadians have access to a wide variety of high-quality Canadian programming. The </a:t>
            </a:r>
            <a:r>
              <a:rPr lang="en-US" sz="1800" i="1" dirty="0"/>
              <a:t>Telecommunications Act</a:t>
            </a:r>
            <a:r>
              <a:rPr lang="en-US" sz="1800" dirty="0"/>
              <a:t> seeks to ensure that Canadians have access to reliable, high-quality telephone and telecommunications services at affordable prices</a:t>
            </a:r>
            <a:r>
              <a:rPr lang="en-US" sz="1800" dirty="0" smtClean="0"/>
              <a:t>.</a:t>
            </a:r>
          </a:p>
          <a:p>
            <a:r>
              <a:rPr lang="en-US" sz="1800" dirty="0" smtClean="0"/>
              <a:t>The </a:t>
            </a:r>
            <a:r>
              <a:rPr lang="en-US" sz="1800" dirty="0"/>
              <a:t>CRTC fulfills its responsibilities through </a:t>
            </a:r>
            <a:r>
              <a:rPr lang="en-US" sz="1800" dirty="0" smtClean="0"/>
              <a:t>public processes to deal with </a:t>
            </a:r>
            <a:r>
              <a:rPr lang="en-US" sz="1800" dirty="0"/>
              <a:t>interrelated activities such as:</a:t>
            </a:r>
          </a:p>
          <a:p>
            <a:pPr lvl="1"/>
            <a:r>
              <a:rPr lang="en-US" sz="1600" dirty="0"/>
              <a:t>consulting and informing Canadians through its website and public processes</a:t>
            </a:r>
          </a:p>
          <a:p>
            <a:pPr lvl="1"/>
            <a:r>
              <a:rPr lang="en-US" sz="1600" dirty="0"/>
              <a:t>issuing, renewing and amending </a:t>
            </a:r>
            <a:r>
              <a:rPr lang="en-US" sz="1600" dirty="0" err="1"/>
              <a:t>licences</a:t>
            </a:r>
            <a:r>
              <a:rPr lang="en-US" sz="1600" dirty="0"/>
              <a:t> for broadcasting undertakings</a:t>
            </a:r>
          </a:p>
          <a:p>
            <a:pPr lvl="1"/>
            <a:r>
              <a:rPr lang="en-US" sz="1600" dirty="0"/>
              <a:t>making determinations on mergers, acquisitions and changes of ownership</a:t>
            </a:r>
          </a:p>
          <a:p>
            <a:pPr lvl="1"/>
            <a:r>
              <a:rPr lang="en-US" sz="1600" dirty="0"/>
              <a:t>approving tariffs and certain agreements for the telecommunications industry</a:t>
            </a:r>
          </a:p>
          <a:p>
            <a:pPr lvl="1"/>
            <a:r>
              <a:rPr lang="en-US" sz="1600" dirty="0" smtClean="0"/>
              <a:t>resolving </a:t>
            </a:r>
            <a:r>
              <a:rPr lang="en-US" sz="1600" dirty="0"/>
              <a:t>competitive disputes</a:t>
            </a:r>
          </a:p>
          <a:p>
            <a:pPr lvl="1"/>
            <a:r>
              <a:rPr lang="en-US" sz="1600" dirty="0" smtClean="0"/>
              <a:t>developing </a:t>
            </a:r>
            <a:r>
              <a:rPr lang="en-US" sz="1600" dirty="0"/>
              <a:t>and implementing regulatory policies</a:t>
            </a:r>
          </a:p>
          <a:p>
            <a:pPr lvl="1"/>
            <a:r>
              <a:rPr lang="en-US" sz="1600" dirty="0"/>
              <a:t>monitoring, assessing and reviewing the programming and financial obligations of broadcasting undertakings, and</a:t>
            </a:r>
          </a:p>
          <a:p>
            <a:pPr lvl="1">
              <a:buNone/>
            </a:pPr>
            <a:endParaRPr lang="en-US" sz="1600" dirty="0"/>
          </a:p>
        </p:txBody>
      </p:sp>
      <p:sp>
        <p:nvSpPr>
          <p:cNvPr id="6" name="Rectangle 2"/>
          <p:cNvSpPr txBox="1">
            <a:spLocks noChangeArrowheads="1"/>
          </p:cNvSpPr>
          <p:nvPr/>
        </p:nvSpPr>
        <p:spPr bwMode="auto">
          <a:xfrm>
            <a:off x="880730" y="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rgbClr val="4D4D4D"/>
                </a:solidFill>
                <a:latin typeface="+mj-lt"/>
                <a:ea typeface="+mj-ea"/>
                <a:cs typeface="+mj-cs"/>
              </a:defRPr>
            </a:lvl1pPr>
            <a:lvl2pPr algn="ctr" rtl="0" fontAlgn="base">
              <a:spcBef>
                <a:spcPct val="0"/>
              </a:spcBef>
              <a:spcAft>
                <a:spcPct val="0"/>
              </a:spcAft>
              <a:defRPr sz="4400">
                <a:solidFill>
                  <a:srgbClr val="4D4D4D"/>
                </a:solidFill>
                <a:latin typeface="Arial" charset="0"/>
              </a:defRPr>
            </a:lvl2pPr>
            <a:lvl3pPr algn="ctr" rtl="0" fontAlgn="base">
              <a:spcBef>
                <a:spcPct val="0"/>
              </a:spcBef>
              <a:spcAft>
                <a:spcPct val="0"/>
              </a:spcAft>
              <a:defRPr sz="4400">
                <a:solidFill>
                  <a:srgbClr val="4D4D4D"/>
                </a:solidFill>
                <a:latin typeface="Arial" charset="0"/>
              </a:defRPr>
            </a:lvl3pPr>
            <a:lvl4pPr algn="ctr" rtl="0" fontAlgn="base">
              <a:spcBef>
                <a:spcPct val="0"/>
              </a:spcBef>
              <a:spcAft>
                <a:spcPct val="0"/>
              </a:spcAft>
              <a:defRPr sz="4400">
                <a:solidFill>
                  <a:srgbClr val="4D4D4D"/>
                </a:solidFill>
                <a:latin typeface="Arial" charset="0"/>
              </a:defRPr>
            </a:lvl4pPr>
            <a:lvl5pPr algn="ctr" rtl="0" fontAlgn="base">
              <a:spcBef>
                <a:spcPct val="0"/>
              </a:spcBef>
              <a:spcAft>
                <a:spcPct val="0"/>
              </a:spcAft>
              <a:defRPr sz="4400">
                <a:solidFill>
                  <a:srgbClr val="4D4D4D"/>
                </a:solidFill>
                <a:latin typeface="Arial" charset="0"/>
              </a:defRPr>
            </a:lvl5pPr>
            <a:lvl6pPr marL="457200" algn="ctr" rtl="0" fontAlgn="base">
              <a:spcBef>
                <a:spcPct val="0"/>
              </a:spcBef>
              <a:spcAft>
                <a:spcPct val="0"/>
              </a:spcAft>
              <a:defRPr sz="4400">
                <a:solidFill>
                  <a:srgbClr val="4D4D4D"/>
                </a:solidFill>
                <a:latin typeface="Arial" charset="0"/>
              </a:defRPr>
            </a:lvl6pPr>
            <a:lvl7pPr marL="914400" algn="ctr" rtl="0" fontAlgn="base">
              <a:spcBef>
                <a:spcPct val="0"/>
              </a:spcBef>
              <a:spcAft>
                <a:spcPct val="0"/>
              </a:spcAft>
              <a:defRPr sz="4400">
                <a:solidFill>
                  <a:srgbClr val="4D4D4D"/>
                </a:solidFill>
                <a:latin typeface="Arial" charset="0"/>
              </a:defRPr>
            </a:lvl7pPr>
            <a:lvl8pPr marL="1371600" algn="ctr" rtl="0" fontAlgn="base">
              <a:spcBef>
                <a:spcPct val="0"/>
              </a:spcBef>
              <a:spcAft>
                <a:spcPct val="0"/>
              </a:spcAft>
              <a:defRPr sz="4400">
                <a:solidFill>
                  <a:srgbClr val="4D4D4D"/>
                </a:solidFill>
                <a:latin typeface="Arial" charset="0"/>
              </a:defRPr>
            </a:lvl8pPr>
            <a:lvl9pPr marL="1828800" algn="ctr" rtl="0" fontAlgn="base">
              <a:spcBef>
                <a:spcPct val="0"/>
              </a:spcBef>
              <a:spcAft>
                <a:spcPct val="0"/>
              </a:spcAft>
              <a:defRPr sz="4400">
                <a:solidFill>
                  <a:srgbClr val="4D4D4D"/>
                </a:solidFill>
                <a:latin typeface="Arial" charset="0"/>
              </a:defRPr>
            </a:lvl9pPr>
          </a:lstStyle>
          <a:p>
            <a:r>
              <a:rPr lang="fr-CA" sz="3600" b="1" dirty="0" smtClean="0"/>
              <a:t>CRTC </a:t>
            </a:r>
            <a:r>
              <a:rPr lang="fr-CA" sz="3600" b="1" dirty="0" err="1" smtClean="0"/>
              <a:t>activities</a:t>
            </a:r>
            <a:r>
              <a:rPr lang="fr-CA" sz="3600" b="1" dirty="0" smtClean="0"/>
              <a:t> and </a:t>
            </a:r>
            <a:r>
              <a:rPr lang="fr-CA" sz="3600" b="1" dirty="0" err="1" smtClean="0"/>
              <a:t>responsabilities</a:t>
            </a:r>
            <a:endParaRPr lang="en-US" sz="3600" b="1" dirty="0"/>
          </a:p>
        </p:txBody>
      </p:sp>
      <p:sp>
        <p:nvSpPr>
          <p:cNvPr id="4" name="Date Placeholder 3"/>
          <p:cNvSpPr>
            <a:spLocks noGrp="1"/>
          </p:cNvSpPr>
          <p:nvPr>
            <p:ph type="dt" sz="half" idx="10"/>
          </p:nvPr>
        </p:nvSpPr>
        <p:spPr/>
        <p:txBody>
          <a:bodyPr/>
          <a:lstStyle/>
          <a:p>
            <a:fld id="{45904180-716E-4E53-8C77-1D2B0217A510}" type="datetime1">
              <a:rPr lang="fr-CA" smtClean="0"/>
              <a:pPr/>
              <a:t>2011-11-29</a:t>
            </a:fld>
            <a:endParaRPr lang="en-US"/>
          </a:p>
        </p:txBody>
      </p:sp>
      <p:sp>
        <p:nvSpPr>
          <p:cNvPr id="5" name="Slide Number Placeholder 4"/>
          <p:cNvSpPr>
            <a:spLocks noGrp="1"/>
          </p:cNvSpPr>
          <p:nvPr>
            <p:ph type="sldNum" sz="quarter" idx="12"/>
          </p:nvPr>
        </p:nvSpPr>
        <p:spPr/>
        <p:txBody>
          <a:bodyPr/>
          <a:lstStyle/>
          <a:p>
            <a:fld id="{E8B6E919-B478-463D-8E3A-73A73FBBA301}" type="slidenum">
              <a:rPr lang="en-US" smtClean="0"/>
              <a:pPr/>
              <a:t>10</a:t>
            </a:fld>
            <a:endParaRPr lang="en-US"/>
          </a:p>
        </p:txBody>
      </p:sp>
      <p:sp>
        <p:nvSpPr>
          <p:cNvPr id="7" name="Footer Placeholder 6"/>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xmlns="" val="3780018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1143000"/>
            <a:ext cx="7772400" cy="5410200"/>
          </a:xfrm>
        </p:spPr>
        <p:txBody>
          <a:bodyPr/>
          <a:lstStyle/>
          <a:p>
            <a:r>
              <a:rPr lang="fr-FR" sz="1600" dirty="0"/>
              <a:t>La </a:t>
            </a:r>
            <a:r>
              <a:rPr lang="fr-FR" sz="1600" i="1" dirty="0"/>
              <a:t>Loi sur la radiodiffusion</a:t>
            </a:r>
            <a:r>
              <a:rPr lang="fr-FR" sz="1600" dirty="0"/>
              <a:t> vise à faire en sorte que la population canadienne ait accès à une programmation canadienne de haute qualité, variée et aussi large que possible. La </a:t>
            </a:r>
            <a:r>
              <a:rPr lang="fr-FR" sz="1600" i="1" dirty="0"/>
              <a:t>Loi sur les télécommunications</a:t>
            </a:r>
            <a:r>
              <a:rPr lang="fr-FR" sz="1600" dirty="0"/>
              <a:t> vise à garantir l’accès des Canadiens à des services de téléphonie et de télécommunications sûrs, abordables et de qualité.</a:t>
            </a:r>
          </a:p>
          <a:p>
            <a:endParaRPr lang="fr-FR" sz="1600" dirty="0" smtClean="0"/>
          </a:p>
          <a:p>
            <a:r>
              <a:rPr lang="fr-FR" sz="1600" dirty="0" smtClean="0"/>
              <a:t>Le Conseil s’acquitte </a:t>
            </a:r>
            <a:r>
              <a:rPr lang="fr-FR" sz="1600" dirty="0"/>
              <a:t>de ses responsabilités </a:t>
            </a:r>
            <a:r>
              <a:rPr lang="fr-FR" sz="1600" dirty="0" smtClean="0"/>
              <a:t>par le biais de processus publics dans lesquels notamment il:</a:t>
            </a:r>
            <a:endParaRPr lang="fr-FR" sz="1600" dirty="0"/>
          </a:p>
          <a:p>
            <a:pPr lvl="1"/>
            <a:endParaRPr lang="fr-FR" sz="1400" dirty="0" smtClean="0"/>
          </a:p>
          <a:p>
            <a:pPr lvl="1"/>
            <a:r>
              <a:rPr lang="fr-FR" sz="1400" dirty="0" smtClean="0"/>
              <a:t>consulte </a:t>
            </a:r>
            <a:r>
              <a:rPr lang="fr-FR" sz="1400" dirty="0"/>
              <a:t>des Canadiens et à les informer par l’intermédiaire de son site Web et des processus publics; </a:t>
            </a:r>
          </a:p>
          <a:p>
            <a:pPr lvl="1"/>
            <a:r>
              <a:rPr lang="fr-FR" sz="1400" dirty="0" smtClean="0"/>
              <a:t>attribue, renouvèle </a:t>
            </a:r>
            <a:r>
              <a:rPr lang="fr-FR" sz="1400" dirty="0"/>
              <a:t>et </a:t>
            </a:r>
            <a:r>
              <a:rPr lang="fr-FR" sz="1400" dirty="0" smtClean="0"/>
              <a:t>modifie </a:t>
            </a:r>
            <a:r>
              <a:rPr lang="fr-FR" sz="1400" dirty="0"/>
              <a:t>les licences des services de radiodiffusion; </a:t>
            </a:r>
          </a:p>
          <a:p>
            <a:pPr lvl="1"/>
            <a:r>
              <a:rPr lang="fr-FR" sz="1400" dirty="0" smtClean="0"/>
              <a:t>autorise </a:t>
            </a:r>
            <a:r>
              <a:rPr lang="fr-FR" sz="1400" dirty="0"/>
              <a:t>ou </a:t>
            </a:r>
            <a:r>
              <a:rPr lang="fr-FR" sz="1400" dirty="0" smtClean="0"/>
              <a:t>refuse </a:t>
            </a:r>
            <a:r>
              <a:rPr lang="fr-FR" sz="1400" dirty="0"/>
              <a:t>les fusions, acquisitions ou changements de propriété d’entreprises de radiodiffusion ou d’entreprises de télécommunications; </a:t>
            </a:r>
          </a:p>
          <a:p>
            <a:pPr lvl="1"/>
            <a:r>
              <a:rPr lang="fr-FR" sz="1400" dirty="0" smtClean="0"/>
              <a:t>approuve </a:t>
            </a:r>
            <a:r>
              <a:rPr lang="fr-FR" sz="1400" dirty="0"/>
              <a:t>des tarifs et certaines ententes de l’industrie des télécommunications; </a:t>
            </a:r>
          </a:p>
          <a:p>
            <a:pPr lvl="1"/>
            <a:r>
              <a:rPr lang="fr-FR" sz="1400" dirty="0" smtClean="0"/>
              <a:t>règle </a:t>
            </a:r>
            <a:r>
              <a:rPr lang="fr-FR" sz="1400" dirty="0"/>
              <a:t>les différends liés à la concurrence; </a:t>
            </a:r>
          </a:p>
          <a:p>
            <a:pPr lvl="1"/>
            <a:r>
              <a:rPr lang="fr-FR" sz="1400" dirty="0" smtClean="0"/>
              <a:t>Élabore et met </a:t>
            </a:r>
            <a:r>
              <a:rPr lang="fr-FR" sz="1400" dirty="0"/>
              <a:t>en </a:t>
            </a:r>
            <a:r>
              <a:rPr lang="fr-FR" sz="1400" dirty="0" err="1"/>
              <a:t>oeuvre</a:t>
            </a:r>
            <a:r>
              <a:rPr lang="fr-FR" sz="1400" dirty="0"/>
              <a:t> des politiques de réglementation; </a:t>
            </a:r>
          </a:p>
          <a:p>
            <a:pPr lvl="1"/>
            <a:r>
              <a:rPr lang="fr-FR" sz="1400" dirty="0" smtClean="0"/>
              <a:t>surveille, évalue </a:t>
            </a:r>
            <a:r>
              <a:rPr lang="fr-FR" sz="1400" dirty="0"/>
              <a:t>et </a:t>
            </a:r>
            <a:r>
              <a:rPr lang="fr-FR" sz="1400" dirty="0" smtClean="0"/>
              <a:t>examine </a:t>
            </a:r>
            <a:r>
              <a:rPr lang="fr-FR" sz="1400" dirty="0"/>
              <a:t>les obligations des entreprises de radiodiffusion en matière de finances et de programmation; </a:t>
            </a:r>
          </a:p>
          <a:p>
            <a:endParaRPr lang="en-US" dirty="0"/>
          </a:p>
        </p:txBody>
      </p:sp>
      <p:sp>
        <p:nvSpPr>
          <p:cNvPr id="6" name="Rectangle 2"/>
          <p:cNvSpPr txBox="1">
            <a:spLocks noChangeArrowheads="1"/>
          </p:cNvSpPr>
          <p:nvPr/>
        </p:nvSpPr>
        <p:spPr bwMode="auto">
          <a:xfrm>
            <a:off x="880730" y="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rgbClr val="4D4D4D"/>
                </a:solidFill>
                <a:latin typeface="+mj-lt"/>
                <a:ea typeface="+mj-ea"/>
                <a:cs typeface="+mj-cs"/>
              </a:defRPr>
            </a:lvl1pPr>
            <a:lvl2pPr algn="ctr" rtl="0" fontAlgn="base">
              <a:spcBef>
                <a:spcPct val="0"/>
              </a:spcBef>
              <a:spcAft>
                <a:spcPct val="0"/>
              </a:spcAft>
              <a:defRPr sz="4400">
                <a:solidFill>
                  <a:srgbClr val="4D4D4D"/>
                </a:solidFill>
                <a:latin typeface="Arial" charset="0"/>
              </a:defRPr>
            </a:lvl2pPr>
            <a:lvl3pPr algn="ctr" rtl="0" fontAlgn="base">
              <a:spcBef>
                <a:spcPct val="0"/>
              </a:spcBef>
              <a:spcAft>
                <a:spcPct val="0"/>
              </a:spcAft>
              <a:defRPr sz="4400">
                <a:solidFill>
                  <a:srgbClr val="4D4D4D"/>
                </a:solidFill>
                <a:latin typeface="Arial" charset="0"/>
              </a:defRPr>
            </a:lvl3pPr>
            <a:lvl4pPr algn="ctr" rtl="0" fontAlgn="base">
              <a:spcBef>
                <a:spcPct val="0"/>
              </a:spcBef>
              <a:spcAft>
                <a:spcPct val="0"/>
              </a:spcAft>
              <a:defRPr sz="4400">
                <a:solidFill>
                  <a:srgbClr val="4D4D4D"/>
                </a:solidFill>
                <a:latin typeface="Arial" charset="0"/>
              </a:defRPr>
            </a:lvl4pPr>
            <a:lvl5pPr algn="ctr" rtl="0" fontAlgn="base">
              <a:spcBef>
                <a:spcPct val="0"/>
              </a:spcBef>
              <a:spcAft>
                <a:spcPct val="0"/>
              </a:spcAft>
              <a:defRPr sz="4400">
                <a:solidFill>
                  <a:srgbClr val="4D4D4D"/>
                </a:solidFill>
                <a:latin typeface="Arial" charset="0"/>
              </a:defRPr>
            </a:lvl5pPr>
            <a:lvl6pPr marL="457200" algn="ctr" rtl="0" fontAlgn="base">
              <a:spcBef>
                <a:spcPct val="0"/>
              </a:spcBef>
              <a:spcAft>
                <a:spcPct val="0"/>
              </a:spcAft>
              <a:defRPr sz="4400">
                <a:solidFill>
                  <a:srgbClr val="4D4D4D"/>
                </a:solidFill>
                <a:latin typeface="Arial" charset="0"/>
              </a:defRPr>
            </a:lvl6pPr>
            <a:lvl7pPr marL="914400" algn="ctr" rtl="0" fontAlgn="base">
              <a:spcBef>
                <a:spcPct val="0"/>
              </a:spcBef>
              <a:spcAft>
                <a:spcPct val="0"/>
              </a:spcAft>
              <a:defRPr sz="4400">
                <a:solidFill>
                  <a:srgbClr val="4D4D4D"/>
                </a:solidFill>
                <a:latin typeface="Arial" charset="0"/>
              </a:defRPr>
            </a:lvl7pPr>
            <a:lvl8pPr marL="1371600" algn="ctr" rtl="0" fontAlgn="base">
              <a:spcBef>
                <a:spcPct val="0"/>
              </a:spcBef>
              <a:spcAft>
                <a:spcPct val="0"/>
              </a:spcAft>
              <a:defRPr sz="4400">
                <a:solidFill>
                  <a:srgbClr val="4D4D4D"/>
                </a:solidFill>
                <a:latin typeface="Arial" charset="0"/>
              </a:defRPr>
            </a:lvl8pPr>
            <a:lvl9pPr marL="1828800" algn="ctr" rtl="0" fontAlgn="base">
              <a:spcBef>
                <a:spcPct val="0"/>
              </a:spcBef>
              <a:spcAft>
                <a:spcPct val="0"/>
              </a:spcAft>
              <a:defRPr sz="4400">
                <a:solidFill>
                  <a:srgbClr val="4D4D4D"/>
                </a:solidFill>
                <a:latin typeface="Arial" charset="0"/>
              </a:defRPr>
            </a:lvl9pPr>
          </a:lstStyle>
          <a:p>
            <a:r>
              <a:rPr lang="fr-CA" sz="3600" b="1" dirty="0"/>
              <a:t>L</a:t>
            </a:r>
            <a:r>
              <a:rPr lang="fr-CA" sz="3600" b="1" dirty="0" smtClean="0"/>
              <a:t>es activités et responsabilités du CRTC</a:t>
            </a:r>
            <a:endParaRPr lang="en-US" sz="3600" b="1" dirty="0"/>
          </a:p>
        </p:txBody>
      </p:sp>
      <p:sp>
        <p:nvSpPr>
          <p:cNvPr id="4" name="Date Placeholder 3"/>
          <p:cNvSpPr>
            <a:spLocks noGrp="1"/>
          </p:cNvSpPr>
          <p:nvPr>
            <p:ph type="dt" sz="half" idx="10"/>
          </p:nvPr>
        </p:nvSpPr>
        <p:spPr/>
        <p:txBody>
          <a:bodyPr/>
          <a:lstStyle/>
          <a:p>
            <a:fld id="{C34C5F17-D3BD-4516-A5BE-8837C0D5FF59}" type="datetime1">
              <a:rPr lang="fr-CA" smtClean="0"/>
              <a:pPr/>
              <a:t>2011-11-29</a:t>
            </a:fld>
            <a:endParaRPr lang="en-US"/>
          </a:p>
        </p:txBody>
      </p:sp>
      <p:sp>
        <p:nvSpPr>
          <p:cNvPr id="5" name="Slide Number Placeholder 4"/>
          <p:cNvSpPr>
            <a:spLocks noGrp="1"/>
          </p:cNvSpPr>
          <p:nvPr>
            <p:ph type="sldNum" sz="quarter" idx="12"/>
          </p:nvPr>
        </p:nvSpPr>
        <p:spPr/>
        <p:txBody>
          <a:bodyPr/>
          <a:lstStyle/>
          <a:p>
            <a:fld id="{E8B6E919-B478-463D-8E3A-73A73FBBA301}" type="slidenum">
              <a:rPr lang="en-US" smtClean="0"/>
              <a:pPr/>
              <a:t>11</a:t>
            </a:fld>
            <a:endParaRPr lang="en-US" dirty="0"/>
          </a:p>
        </p:txBody>
      </p:sp>
      <p:sp>
        <p:nvSpPr>
          <p:cNvPr id="7" name="Footer Placeholder 6"/>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xmlns="" val="2565141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1600200" y="1600200"/>
            <a:ext cx="7543800" cy="4800600"/>
          </a:xfrm>
        </p:spPr>
        <p:txBody>
          <a:bodyPr/>
          <a:lstStyle/>
          <a:p>
            <a:endParaRPr lang="fr-FR" sz="1200" dirty="0" smtClean="0"/>
          </a:p>
          <a:p>
            <a:pPr>
              <a:buNone/>
            </a:pPr>
            <a:endParaRPr lang="en-US" dirty="0"/>
          </a:p>
        </p:txBody>
      </p:sp>
      <p:sp>
        <p:nvSpPr>
          <p:cNvPr id="4" name="Rectangle 2"/>
          <p:cNvSpPr>
            <a:spLocks noGrp="1" noChangeArrowheads="1"/>
          </p:cNvSpPr>
          <p:nvPr>
            <p:ph type="title"/>
          </p:nvPr>
        </p:nvSpPr>
        <p:spPr/>
        <p:txBody>
          <a:bodyPr/>
          <a:lstStyle/>
          <a:p>
            <a:r>
              <a:rPr lang="fr-CA" sz="3600" b="1" dirty="0" smtClean="0"/>
              <a:t>CRTC </a:t>
            </a:r>
            <a:r>
              <a:rPr lang="fr-CA" sz="3600" b="1" dirty="0" err="1" smtClean="0"/>
              <a:t>Organizational</a:t>
            </a:r>
            <a:r>
              <a:rPr lang="fr-CA" sz="3600" b="1" dirty="0" smtClean="0"/>
              <a:t> </a:t>
            </a:r>
            <a:r>
              <a:rPr lang="fr-CA" sz="3600" b="1" dirty="0" err="1" smtClean="0"/>
              <a:t>Overview</a:t>
            </a:r>
            <a:endParaRPr lang="en-US" sz="3600" b="1" dirty="0"/>
          </a:p>
        </p:txBody>
      </p:sp>
      <p:graphicFrame>
        <p:nvGraphicFramePr>
          <p:cNvPr id="5" name="Diagram 4"/>
          <p:cNvGraphicFramePr/>
          <p:nvPr>
            <p:custDataLst>
              <p:tags r:id="rId1"/>
            </p:custDataLst>
            <p:extLst>
              <p:ext uri="{D42A27DB-BD31-4B8C-83A1-F6EECF244321}">
                <p14:modId xmlns:p14="http://schemas.microsoft.com/office/powerpoint/2010/main" xmlns="" val="1066253503"/>
              </p:ext>
            </p:extLst>
          </p:nvPr>
        </p:nvGraphicFramePr>
        <p:xfrm>
          <a:off x="1009934" y="1752600"/>
          <a:ext cx="8134066" cy="4599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Date Placeholder 5"/>
          <p:cNvSpPr>
            <a:spLocks noGrp="1"/>
          </p:cNvSpPr>
          <p:nvPr>
            <p:ph type="dt" sz="half" idx="10"/>
          </p:nvPr>
        </p:nvSpPr>
        <p:spPr/>
        <p:txBody>
          <a:bodyPr/>
          <a:lstStyle/>
          <a:p>
            <a:fld id="{E77A0F2C-4BEA-4256-AFE5-9173227855A9}" type="datetime1">
              <a:rPr lang="fr-CA" smtClean="0"/>
              <a:pPr/>
              <a:t>2011-11-29</a:t>
            </a:fld>
            <a:endParaRPr lang="en-US"/>
          </a:p>
        </p:txBody>
      </p:sp>
      <p:sp>
        <p:nvSpPr>
          <p:cNvPr id="7" name="Slide Number Placeholder 6"/>
          <p:cNvSpPr>
            <a:spLocks noGrp="1"/>
          </p:cNvSpPr>
          <p:nvPr>
            <p:ph type="sldNum" sz="quarter" idx="12"/>
          </p:nvPr>
        </p:nvSpPr>
        <p:spPr/>
        <p:txBody>
          <a:bodyPr/>
          <a:lstStyle/>
          <a:p>
            <a:fld id="{E8B6E919-B478-463D-8E3A-73A73FBBA301}" type="slidenum">
              <a:rPr lang="en-US" smtClean="0"/>
              <a:pPr/>
              <a:t>12</a:t>
            </a:fld>
            <a:endParaRPr lang="en-US"/>
          </a:p>
        </p:txBody>
      </p:sp>
      <p:sp>
        <p:nvSpPr>
          <p:cNvPr id="8" name="Footer Placeholder 7"/>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xmlns="" val="3471826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1600200" y="1600200"/>
            <a:ext cx="7543800" cy="4800600"/>
          </a:xfrm>
        </p:spPr>
        <p:txBody>
          <a:bodyPr/>
          <a:lstStyle/>
          <a:p>
            <a:endParaRPr lang="fr-FR" sz="1200" dirty="0" smtClean="0"/>
          </a:p>
          <a:p>
            <a:pPr>
              <a:buNone/>
            </a:pPr>
            <a:endParaRPr lang="en-US" dirty="0"/>
          </a:p>
        </p:txBody>
      </p:sp>
      <p:sp>
        <p:nvSpPr>
          <p:cNvPr id="4" name="Rectangle 2"/>
          <p:cNvSpPr>
            <a:spLocks noGrp="1" noChangeArrowheads="1"/>
          </p:cNvSpPr>
          <p:nvPr>
            <p:ph type="title"/>
          </p:nvPr>
        </p:nvSpPr>
        <p:spPr/>
        <p:txBody>
          <a:bodyPr/>
          <a:lstStyle/>
          <a:p>
            <a:r>
              <a:rPr lang="fr-CA" sz="3600" b="1" dirty="0" smtClean="0"/>
              <a:t>Survol organisationnel- </a:t>
            </a:r>
            <a:br>
              <a:rPr lang="fr-CA" sz="3600" b="1" dirty="0" smtClean="0"/>
            </a:br>
            <a:r>
              <a:rPr lang="fr-CA" sz="3600" b="1" dirty="0" smtClean="0"/>
              <a:t>le CRTC</a:t>
            </a:r>
            <a:endParaRPr lang="en-US" sz="3600" b="1" dirty="0"/>
          </a:p>
        </p:txBody>
      </p:sp>
      <p:graphicFrame>
        <p:nvGraphicFramePr>
          <p:cNvPr id="5" name="Diagram 4"/>
          <p:cNvGraphicFramePr/>
          <p:nvPr>
            <p:custDataLst>
              <p:tags r:id="rId1"/>
            </p:custDataLst>
            <p:extLst>
              <p:ext uri="{D42A27DB-BD31-4B8C-83A1-F6EECF244321}">
                <p14:modId xmlns:p14="http://schemas.microsoft.com/office/powerpoint/2010/main" xmlns="" val="1672868025"/>
              </p:ext>
            </p:extLst>
          </p:nvPr>
        </p:nvGraphicFramePr>
        <p:xfrm>
          <a:off x="1009934" y="1752600"/>
          <a:ext cx="8134066" cy="4599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Date Placeholder 5"/>
          <p:cNvSpPr>
            <a:spLocks noGrp="1"/>
          </p:cNvSpPr>
          <p:nvPr>
            <p:ph type="dt" sz="half" idx="10"/>
          </p:nvPr>
        </p:nvSpPr>
        <p:spPr/>
        <p:txBody>
          <a:bodyPr/>
          <a:lstStyle/>
          <a:p>
            <a:fld id="{E6E1E149-E4E5-4E7E-B0C5-DABA037C3ECA}" type="datetime1">
              <a:rPr lang="fr-CA" smtClean="0"/>
              <a:pPr/>
              <a:t>2011-11-29</a:t>
            </a:fld>
            <a:endParaRPr lang="en-US"/>
          </a:p>
        </p:txBody>
      </p:sp>
      <p:sp>
        <p:nvSpPr>
          <p:cNvPr id="7" name="Slide Number Placeholder 6"/>
          <p:cNvSpPr>
            <a:spLocks noGrp="1"/>
          </p:cNvSpPr>
          <p:nvPr>
            <p:ph type="sldNum" sz="quarter" idx="12"/>
          </p:nvPr>
        </p:nvSpPr>
        <p:spPr/>
        <p:txBody>
          <a:bodyPr/>
          <a:lstStyle/>
          <a:p>
            <a:fld id="{E8B6E919-B478-463D-8E3A-73A73FBBA301}" type="slidenum">
              <a:rPr lang="en-US" smtClean="0"/>
              <a:pPr/>
              <a:t>13</a:t>
            </a:fld>
            <a:endParaRPr lang="en-US"/>
          </a:p>
        </p:txBody>
      </p:sp>
      <p:sp>
        <p:nvSpPr>
          <p:cNvPr id="8" name="Footer Placeholder 7"/>
          <p:cNvSpPr>
            <a:spLocks noGrp="1"/>
          </p:cNvSpPr>
          <p:nvPr>
            <p:ph type="ftr" sz="quarter" idx="11"/>
          </p:nvPr>
        </p:nvSpPr>
        <p:spPr/>
        <p:txBody>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1600200" y="1600200"/>
            <a:ext cx="7543800" cy="4800600"/>
          </a:xfrm>
        </p:spPr>
        <p:txBody>
          <a:bodyPr/>
          <a:lstStyle/>
          <a:p>
            <a:endParaRPr lang="fr-FR" sz="1200" dirty="0" smtClean="0"/>
          </a:p>
          <a:p>
            <a:pPr>
              <a:buNone/>
            </a:pPr>
            <a:endParaRPr lang="en-US" dirty="0"/>
          </a:p>
        </p:txBody>
      </p:sp>
      <p:sp>
        <p:nvSpPr>
          <p:cNvPr id="18" name="Rectangle 2"/>
          <p:cNvSpPr>
            <a:spLocks noGrp="1" noChangeArrowheads="1"/>
          </p:cNvSpPr>
          <p:nvPr>
            <p:ph type="title"/>
          </p:nvPr>
        </p:nvSpPr>
        <p:spPr>
          <a:xfrm>
            <a:off x="685800" y="381000"/>
            <a:ext cx="8229600" cy="1143000"/>
          </a:xfrm>
        </p:spPr>
        <p:txBody>
          <a:bodyPr/>
          <a:lstStyle/>
          <a:p>
            <a:r>
              <a:rPr lang="fr-CA" sz="3600" b="1" dirty="0"/>
              <a:t>CRTC </a:t>
            </a:r>
            <a:r>
              <a:rPr lang="fr-CA" sz="3600" b="1" dirty="0" err="1"/>
              <a:t>Organizational</a:t>
            </a:r>
            <a:r>
              <a:rPr lang="fr-CA" sz="3600" b="1" dirty="0"/>
              <a:t> </a:t>
            </a:r>
            <a:r>
              <a:rPr lang="fr-CA" sz="3600" b="1" dirty="0" err="1" smtClean="0"/>
              <a:t>Overview</a:t>
            </a:r>
            <a:r>
              <a:rPr lang="fr-CA" sz="3600" b="1" dirty="0" smtClean="0"/>
              <a:t> (…)</a:t>
            </a:r>
            <a:endParaRPr lang="en-US" sz="3600" b="1"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52600" y="1524000"/>
            <a:ext cx="6781800" cy="457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Date Placeholder 4"/>
          <p:cNvSpPr>
            <a:spLocks noGrp="1"/>
          </p:cNvSpPr>
          <p:nvPr>
            <p:ph type="dt" sz="half" idx="10"/>
          </p:nvPr>
        </p:nvSpPr>
        <p:spPr/>
        <p:txBody>
          <a:bodyPr/>
          <a:lstStyle/>
          <a:p>
            <a:fld id="{45279901-7C3D-4C5C-9463-348F217899B3}" type="datetime1">
              <a:rPr lang="fr-CA" smtClean="0"/>
              <a:pPr/>
              <a:t>2011-11-29</a:t>
            </a:fld>
            <a:endParaRPr lang="en-US"/>
          </a:p>
        </p:txBody>
      </p:sp>
      <p:sp>
        <p:nvSpPr>
          <p:cNvPr id="6" name="Slide Number Placeholder 5"/>
          <p:cNvSpPr>
            <a:spLocks noGrp="1"/>
          </p:cNvSpPr>
          <p:nvPr>
            <p:ph type="sldNum" sz="quarter" idx="12"/>
          </p:nvPr>
        </p:nvSpPr>
        <p:spPr/>
        <p:txBody>
          <a:bodyPr/>
          <a:lstStyle/>
          <a:p>
            <a:fld id="{E8B6E919-B478-463D-8E3A-73A73FBBA301}" type="slidenum">
              <a:rPr lang="en-US" smtClean="0"/>
              <a:pPr/>
              <a:t>14</a:t>
            </a:fld>
            <a:endParaRPr lang="en-US"/>
          </a:p>
        </p:txBody>
      </p:sp>
      <p:sp>
        <p:nvSpPr>
          <p:cNvPr id="7" name="Footer Placeholder 6"/>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xmlns="" val="22883323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81200" y="1752600"/>
            <a:ext cx="7191153" cy="45788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123" name="Rectangle 3"/>
          <p:cNvSpPr>
            <a:spLocks noGrp="1" noChangeArrowheads="1"/>
          </p:cNvSpPr>
          <p:nvPr>
            <p:ph type="body" idx="1"/>
          </p:nvPr>
        </p:nvSpPr>
        <p:spPr>
          <a:xfrm>
            <a:off x="1600200" y="1600200"/>
            <a:ext cx="7543800" cy="4800600"/>
          </a:xfrm>
        </p:spPr>
        <p:txBody>
          <a:bodyPr/>
          <a:lstStyle/>
          <a:p>
            <a:endParaRPr lang="fr-FR" sz="1200" dirty="0" smtClean="0"/>
          </a:p>
          <a:p>
            <a:pPr>
              <a:buNone/>
            </a:pPr>
            <a:endParaRPr lang="en-US" dirty="0"/>
          </a:p>
        </p:txBody>
      </p:sp>
      <p:sp>
        <p:nvSpPr>
          <p:cNvPr id="18" name="Rectangle 2"/>
          <p:cNvSpPr>
            <a:spLocks noGrp="1" noChangeArrowheads="1"/>
          </p:cNvSpPr>
          <p:nvPr>
            <p:ph type="title"/>
          </p:nvPr>
        </p:nvSpPr>
        <p:spPr>
          <a:xfrm>
            <a:off x="685800" y="381000"/>
            <a:ext cx="8229600" cy="1143000"/>
          </a:xfrm>
        </p:spPr>
        <p:txBody>
          <a:bodyPr/>
          <a:lstStyle/>
          <a:p>
            <a:r>
              <a:rPr lang="fr-CA" sz="3600" b="1" dirty="0" smtClean="0"/>
              <a:t>Survol organisationnel- </a:t>
            </a:r>
            <a:br>
              <a:rPr lang="fr-CA" sz="3600" b="1" dirty="0" smtClean="0"/>
            </a:br>
            <a:r>
              <a:rPr lang="fr-CA" sz="3600" b="1" dirty="0" smtClean="0"/>
              <a:t>le CRTC (suite)</a:t>
            </a:r>
            <a:endParaRPr lang="en-US" sz="3600" b="1" dirty="0"/>
          </a:p>
        </p:txBody>
      </p:sp>
      <p:sp>
        <p:nvSpPr>
          <p:cNvPr id="5" name="Date Placeholder 4"/>
          <p:cNvSpPr>
            <a:spLocks noGrp="1"/>
          </p:cNvSpPr>
          <p:nvPr>
            <p:ph type="dt" sz="half" idx="10"/>
          </p:nvPr>
        </p:nvSpPr>
        <p:spPr/>
        <p:txBody>
          <a:bodyPr/>
          <a:lstStyle/>
          <a:p>
            <a:fld id="{7A75AD8D-374D-42D0-98F9-D15A31FC1255}" type="datetime1">
              <a:rPr lang="fr-CA" smtClean="0"/>
              <a:pPr/>
              <a:t>2011-11-29</a:t>
            </a:fld>
            <a:endParaRPr lang="en-US"/>
          </a:p>
        </p:txBody>
      </p:sp>
      <p:sp>
        <p:nvSpPr>
          <p:cNvPr id="6" name="Slide Number Placeholder 5"/>
          <p:cNvSpPr>
            <a:spLocks noGrp="1"/>
          </p:cNvSpPr>
          <p:nvPr>
            <p:ph type="sldNum" sz="quarter" idx="12"/>
          </p:nvPr>
        </p:nvSpPr>
        <p:spPr/>
        <p:txBody>
          <a:bodyPr/>
          <a:lstStyle/>
          <a:p>
            <a:fld id="{E8B6E919-B478-463D-8E3A-73A73FBBA301}" type="slidenum">
              <a:rPr lang="en-US" smtClean="0"/>
              <a:pPr/>
              <a:t>15</a:t>
            </a:fld>
            <a:endParaRPr lang="en-US"/>
          </a:p>
        </p:txBody>
      </p:sp>
      <p:sp>
        <p:nvSpPr>
          <p:cNvPr id="7" name="Footer Placeholder 6"/>
          <p:cNvSpPr>
            <a:spLocks noGrp="1"/>
          </p:cNvSpPr>
          <p:nvPr>
            <p:ph type="ftr" sz="quarter" idx="11"/>
          </p:nvPr>
        </p:nvSpPr>
        <p:spPr/>
        <p:txBody>
          <a:bodyP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14400" y="457200"/>
            <a:ext cx="8229600" cy="1143000"/>
          </a:xfrm>
        </p:spPr>
        <p:txBody>
          <a:bodyPr/>
          <a:lstStyle/>
          <a:p>
            <a:r>
              <a:rPr lang="fr-FR" b="1" dirty="0" smtClean="0"/>
              <a:t>The </a:t>
            </a:r>
            <a:r>
              <a:rPr lang="fr-FR" b="1" dirty="0" err="1" smtClean="0"/>
              <a:t>CRTC’s</a:t>
            </a:r>
            <a:r>
              <a:rPr lang="fr-FR" b="1" dirty="0" smtClean="0"/>
              <a:t> </a:t>
            </a:r>
            <a:r>
              <a:rPr lang="fr-FR" b="1" dirty="0" err="1" smtClean="0"/>
              <a:t>Secretary</a:t>
            </a:r>
            <a:r>
              <a:rPr lang="fr-FR" b="1" dirty="0" smtClean="0"/>
              <a:t> General</a:t>
            </a:r>
            <a:r>
              <a:rPr lang="en-US" dirty="0"/>
              <a:t/>
            </a:r>
            <a:br>
              <a:rPr lang="en-US" dirty="0"/>
            </a:br>
            <a:endParaRPr lang="en-US" dirty="0"/>
          </a:p>
        </p:txBody>
      </p:sp>
      <p:sp>
        <p:nvSpPr>
          <p:cNvPr id="5123" name="Rectangle 3"/>
          <p:cNvSpPr>
            <a:spLocks noGrp="1" noChangeArrowheads="1"/>
          </p:cNvSpPr>
          <p:nvPr>
            <p:ph type="body" idx="1"/>
          </p:nvPr>
        </p:nvSpPr>
        <p:spPr>
          <a:xfrm>
            <a:off x="1600200" y="1841536"/>
            <a:ext cx="7543800" cy="4986338"/>
          </a:xfrm>
        </p:spPr>
        <p:txBody>
          <a:bodyPr/>
          <a:lstStyle/>
          <a:p>
            <a:r>
              <a:rPr lang="en-CA" sz="2400" dirty="0" smtClean="0"/>
              <a:t>The Secretary General supports the CRTC’s operational activities, for example, Human Resources and Finance. </a:t>
            </a:r>
          </a:p>
          <a:p>
            <a:r>
              <a:rPr lang="en-CA" sz="2400" dirty="0" smtClean="0"/>
              <a:t>The Secretary General reports directly to the Chairman. </a:t>
            </a:r>
          </a:p>
          <a:p>
            <a:pPr>
              <a:buNone/>
            </a:pPr>
            <a:endParaRPr lang="en-US" dirty="0"/>
          </a:p>
        </p:txBody>
      </p:sp>
      <p:sp>
        <p:nvSpPr>
          <p:cNvPr id="4" name="Date Placeholder 3"/>
          <p:cNvSpPr>
            <a:spLocks noGrp="1"/>
          </p:cNvSpPr>
          <p:nvPr>
            <p:ph type="dt" sz="half" idx="10"/>
          </p:nvPr>
        </p:nvSpPr>
        <p:spPr/>
        <p:txBody>
          <a:bodyPr/>
          <a:lstStyle/>
          <a:p>
            <a:fld id="{F9A3BBB8-4D5B-4CC2-AB20-FC1964A556F9}" type="datetime1">
              <a:rPr lang="fr-CA" smtClean="0"/>
              <a:pPr/>
              <a:t>2011-11-29</a:t>
            </a:fld>
            <a:endParaRPr lang="en-US"/>
          </a:p>
        </p:txBody>
      </p:sp>
      <p:sp>
        <p:nvSpPr>
          <p:cNvPr id="5" name="Slide Number Placeholder 4"/>
          <p:cNvSpPr>
            <a:spLocks noGrp="1"/>
          </p:cNvSpPr>
          <p:nvPr>
            <p:ph type="sldNum" sz="quarter" idx="12"/>
          </p:nvPr>
        </p:nvSpPr>
        <p:spPr/>
        <p:txBody>
          <a:bodyPr/>
          <a:lstStyle/>
          <a:p>
            <a:fld id="{E8B6E919-B478-463D-8E3A-73A73FBBA301}" type="slidenum">
              <a:rPr lang="en-US" smtClean="0"/>
              <a:pPr/>
              <a:t>16</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xmlns="" val="19187217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685800"/>
            <a:ext cx="8458200" cy="1143000"/>
          </a:xfrm>
        </p:spPr>
        <p:txBody>
          <a:bodyPr/>
          <a:lstStyle/>
          <a:p>
            <a:r>
              <a:rPr lang="fr-FR" b="1" dirty="0" smtClean="0"/>
              <a:t>Le secrétaire </a:t>
            </a:r>
            <a:r>
              <a:rPr lang="fr-FR" b="1" dirty="0"/>
              <a:t>général </a:t>
            </a:r>
            <a:r>
              <a:rPr lang="fr-FR" b="1" dirty="0" smtClean="0"/>
              <a:t/>
            </a:r>
            <a:br>
              <a:rPr lang="fr-FR" b="1" dirty="0" smtClean="0"/>
            </a:br>
            <a:r>
              <a:rPr lang="fr-FR" b="1" dirty="0" smtClean="0"/>
              <a:t>du CRTC</a:t>
            </a:r>
            <a:r>
              <a:rPr lang="en-US" dirty="0"/>
              <a:t/>
            </a:r>
            <a:br>
              <a:rPr lang="en-US" dirty="0"/>
            </a:br>
            <a:endParaRPr lang="en-US" dirty="0"/>
          </a:p>
        </p:txBody>
      </p:sp>
      <p:sp>
        <p:nvSpPr>
          <p:cNvPr id="5123" name="Rectangle 3"/>
          <p:cNvSpPr>
            <a:spLocks noGrp="1" noChangeArrowheads="1"/>
          </p:cNvSpPr>
          <p:nvPr>
            <p:ph type="body" idx="1"/>
          </p:nvPr>
        </p:nvSpPr>
        <p:spPr>
          <a:xfrm>
            <a:off x="1600200" y="1841536"/>
            <a:ext cx="7543800" cy="4986338"/>
          </a:xfrm>
        </p:spPr>
        <p:txBody>
          <a:bodyPr/>
          <a:lstStyle/>
          <a:p>
            <a:r>
              <a:rPr lang="fr-FR" sz="1800" dirty="0" smtClean="0"/>
              <a:t>Le secrétaire général appuie les activités opérationnelles du CRTC, notamment celles liées aux ressources humaines et aux finances. </a:t>
            </a:r>
          </a:p>
          <a:p>
            <a:endParaRPr lang="fr-FR" sz="1800" dirty="0"/>
          </a:p>
          <a:p>
            <a:r>
              <a:rPr lang="fr-FR" sz="1800" dirty="0" smtClean="0"/>
              <a:t>Le secrétaire général relève directement du président. </a:t>
            </a:r>
            <a:endParaRPr lang="en-US" sz="1800" dirty="0" smtClean="0"/>
          </a:p>
          <a:p>
            <a:pPr>
              <a:buNone/>
            </a:pPr>
            <a:endParaRPr lang="en-US" dirty="0"/>
          </a:p>
        </p:txBody>
      </p:sp>
      <p:sp>
        <p:nvSpPr>
          <p:cNvPr id="4" name="Date Placeholder 3"/>
          <p:cNvSpPr>
            <a:spLocks noGrp="1"/>
          </p:cNvSpPr>
          <p:nvPr>
            <p:ph type="dt" sz="half" idx="10"/>
          </p:nvPr>
        </p:nvSpPr>
        <p:spPr/>
        <p:txBody>
          <a:bodyPr/>
          <a:lstStyle/>
          <a:p>
            <a:fld id="{D48CF482-5DFD-4DE3-9C22-FE48350B1767}" type="datetime1">
              <a:rPr lang="fr-CA" smtClean="0"/>
              <a:pPr/>
              <a:t>2011-11-29</a:t>
            </a:fld>
            <a:endParaRPr lang="en-US"/>
          </a:p>
        </p:txBody>
      </p:sp>
      <p:sp>
        <p:nvSpPr>
          <p:cNvPr id="5" name="Slide Number Placeholder 4"/>
          <p:cNvSpPr>
            <a:spLocks noGrp="1"/>
          </p:cNvSpPr>
          <p:nvPr>
            <p:ph type="sldNum" sz="quarter" idx="12"/>
          </p:nvPr>
        </p:nvSpPr>
        <p:spPr/>
        <p:txBody>
          <a:bodyPr/>
          <a:lstStyle/>
          <a:p>
            <a:fld id="{E8B6E919-B478-463D-8E3A-73A73FBBA301}" type="slidenum">
              <a:rPr lang="en-US" smtClean="0"/>
              <a:pPr/>
              <a:t>17</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xmlns="" val="28908289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381000"/>
            <a:ext cx="8458200" cy="1143000"/>
          </a:xfrm>
        </p:spPr>
        <p:txBody>
          <a:bodyPr/>
          <a:lstStyle/>
          <a:p>
            <a:r>
              <a:rPr lang="fr-FR" b="1" dirty="0" smtClean="0"/>
              <a:t/>
            </a:r>
            <a:br>
              <a:rPr lang="fr-FR" b="1" dirty="0" smtClean="0"/>
            </a:br>
            <a:r>
              <a:rPr lang="fr-FR" b="1" dirty="0" err="1" smtClean="0"/>
              <a:t>CRTC’s</a:t>
            </a:r>
            <a:r>
              <a:rPr lang="fr-FR" b="1" dirty="0" smtClean="0"/>
              <a:t> Chairman and vice-</a:t>
            </a:r>
            <a:r>
              <a:rPr lang="fr-FR" b="1" dirty="0" err="1" smtClean="0"/>
              <a:t>chairmen</a:t>
            </a:r>
            <a:r>
              <a:rPr lang="en-US" dirty="0"/>
              <a:t/>
            </a:r>
            <a:br>
              <a:rPr lang="en-US" dirty="0"/>
            </a:br>
            <a:endParaRPr lang="en-US" dirty="0"/>
          </a:p>
        </p:txBody>
      </p:sp>
      <p:sp>
        <p:nvSpPr>
          <p:cNvPr id="5123" name="Rectangle 3"/>
          <p:cNvSpPr>
            <a:spLocks noGrp="1" noChangeArrowheads="1"/>
          </p:cNvSpPr>
          <p:nvPr>
            <p:ph type="body" idx="1"/>
          </p:nvPr>
        </p:nvSpPr>
        <p:spPr>
          <a:xfrm>
            <a:off x="1600200" y="1066800"/>
            <a:ext cx="7543800" cy="4986338"/>
          </a:xfrm>
        </p:spPr>
        <p:txBody>
          <a:bodyPr/>
          <a:lstStyle/>
          <a:p>
            <a:endParaRPr lang="fr-FR" sz="1600" dirty="0" smtClean="0"/>
          </a:p>
          <a:p>
            <a:endParaRPr lang="fr-FR" sz="1600" dirty="0"/>
          </a:p>
          <a:p>
            <a:endParaRPr lang="fr-FR" sz="1800" dirty="0" smtClean="0"/>
          </a:p>
          <a:p>
            <a:r>
              <a:rPr lang="en-US" sz="2000" dirty="0"/>
              <a:t>The CRTC’s senior roles are Chairperson, Vice-Chairperson of Broadcasting and Vice-Chairperson of Telecommunications. </a:t>
            </a:r>
            <a:endParaRPr lang="en-US" sz="2000" dirty="0" smtClean="0"/>
          </a:p>
          <a:p>
            <a:endParaRPr lang="en-US" sz="2000" dirty="0" smtClean="0"/>
          </a:p>
          <a:p>
            <a:r>
              <a:rPr lang="en-US" sz="2000" dirty="0"/>
              <a:t>Chairperson, Vice-Chairperson of Broadcasting and Vice-Chairperson of </a:t>
            </a:r>
            <a:r>
              <a:rPr lang="en-US" sz="2000" dirty="0" smtClean="0"/>
              <a:t>Telecommunications</a:t>
            </a:r>
            <a:r>
              <a:rPr lang="en-US" sz="2000" dirty="0"/>
              <a:t> </a:t>
            </a:r>
            <a:r>
              <a:rPr lang="en-US" sz="2000" dirty="0" smtClean="0"/>
              <a:t>are members of the Commission.</a:t>
            </a:r>
            <a:endParaRPr lang="en-US" sz="2000" dirty="0"/>
          </a:p>
          <a:p>
            <a:pPr marL="0" indent="0">
              <a:buNone/>
            </a:pPr>
            <a:endParaRPr lang="en-US" sz="2000" dirty="0"/>
          </a:p>
          <a:p>
            <a:r>
              <a:rPr lang="en-US" sz="2000" dirty="0" smtClean="0"/>
              <a:t>These </a:t>
            </a:r>
            <a:r>
              <a:rPr lang="en-US" sz="2000" dirty="0"/>
              <a:t>are full-time positions. With the new </a:t>
            </a:r>
            <a:r>
              <a:rPr lang="en-US" sz="2000" i="1" u="sng" dirty="0">
                <a:hlinkClick r:id="rId2"/>
              </a:rPr>
              <a:t>Lobbying Act</a:t>
            </a:r>
            <a:r>
              <a:rPr lang="en-US" sz="2000" dirty="0"/>
              <a:t>, active from July 2, 2008, all of these senior positions are designated public office holders.</a:t>
            </a:r>
          </a:p>
          <a:p>
            <a:pPr>
              <a:buNone/>
            </a:pPr>
            <a:r>
              <a:rPr lang="fr-FR" sz="1600" dirty="0"/>
              <a:t/>
            </a:r>
            <a:br>
              <a:rPr lang="fr-FR" sz="1600" dirty="0"/>
            </a:br>
            <a:endParaRPr lang="en-US" dirty="0"/>
          </a:p>
        </p:txBody>
      </p:sp>
      <p:sp>
        <p:nvSpPr>
          <p:cNvPr id="4" name="Date Placeholder 3"/>
          <p:cNvSpPr>
            <a:spLocks noGrp="1"/>
          </p:cNvSpPr>
          <p:nvPr>
            <p:ph type="dt" sz="half" idx="10"/>
          </p:nvPr>
        </p:nvSpPr>
        <p:spPr/>
        <p:txBody>
          <a:bodyPr/>
          <a:lstStyle/>
          <a:p>
            <a:fld id="{CC947DC0-8BFB-458B-831D-78C60FC5A885}" type="datetime1">
              <a:rPr lang="fr-CA" smtClean="0"/>
              <a:pPr/>
              <a:t>2011-11-29</a:t>
            </a:fld>
            <a:endParaRPr lang="en-US"/>
          </a:p>
        </p:txBody>
      </p:sp>
      <p:sp>
        <p:nvSpPr>
          <p:cNvPr id="5" name="Slide Number Placeholder 4"/>
          <p:cNvSpPr>
            <a:spLocks noGrp="1"/>
          </p:cNvSpPr>
          <p:nvPr>
            <p:ph type="sldNum" sz="quarter" idx="12"/>
          </p:nvPr>
        </p:nvSpPr>
        <p:spPr/>
        <p:txBody>
          <a:bodyPr/>
          <a:lstStyle/>
          <a:p>
            <a:fld id="{E8B6E919-B478-463D-8E3A-73A73FBBA301}" type="slidenum">
              <a:rPr lang="en-US" smtClean="0"/>
              <a:pPr/>
              <a:t>18</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xmlns="" val="5009856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381000"/>
            <a:ext cx="8458200" cy="1143000"/>
          </a:xfrm>
        </p:spPr>
        <p:txBody>
          <a:bodyPr/>
          <a:lstStyle/>
          <a:p>
            <a:r>
              <a:rPr lang="fr-FR" b="1" dirty="0" smtClean="0"/>
              <a:t/>
            </a:r>
            <a:br>
              <a:rPr lang="fr-FR" b="1" dirty="0" smtClean="0"/>
            </a:br>
            <a:r>
              <a:rPr lang="fr-FR" b="1" dirty="0" smtClean="0"/>
              <a:t>Le Président et les vice-présidents du CRTC</a:t>
            </a:r>
            <a:r>
              <a:rPr lang="en-US" dirty="0"/>
              <a:t/>
            </a:r>
            <a:br>
              <a:rPr lang="en-US" dirty="0"/>
            </a:br>
            <a:endParaRPr lang="en-US" dirty="0"/>
          </a:p>
        </p:txBody>
      </p:sp>
      <p:sp>
        <p:nvSpPr>
          <p:cNvPr id="5123" name="Rectangle 3"/>
          <p:cNvSpPr>
            <a:spLocks noGrp="1" noChangeArrowheads="1"/>
          </p:cNvSpPr>
          <p:nvPr>
            <p:ph type="body" idx="1"/>
          </p:nvPr>
        </p:nvSpPr>
        <p:spPr>
          <a:xfrm>
            <a:off x="1600200" y="1066800"/>
            <a:ext cx="7543800" cy="4986338"/>
          </a:xfrm>
        </p:spPr>
        <p:txBody>
          <a:bodyPr/>
          <a:lstStyle/>
          <a:p>
            <a:endParaRPr lang="fr-FR" sz="1600" dirty="0" smtClean="0"/>
          </a:p>
          <a:p>
            <a:endParaRPr lang="fr-FR" sz="1600" dirty="0"/>
          </a:p>
          <a:p>
            <a:endParaRPr lang="fr-FR" sz="1800" dirty="0" smtClean="0"/>
          </a:p>
          <a:p>
            <a:r>
              <a:rPr lang="fr-FR" sz="2000" dirty="0" smtClean="0"/>
              <a:t>Au CRTC, le président, le vice-président de la Radiodiffusion et le vice-président des Télécommunications occupent les postes de haut fonctionnaire. </a:t>
            </a:r>
          </a:p>
          <a:p>
            <a:endParaRPr lang="fr-FR" sz="2000" dirty="0" smtClean="0"/>
          </a:p>
          <a:p>
            <a:r>
              <a:rPr lang="fr-FR" sz="2000" dirty="0" smtClean="0"/>
              <a:t>Le </a:t>
            </a:r>
            <a:r>
              <a:rPr lang="fr-FR" sz="2000" dirty="0"/>
              <a:t>président, le vice-président de la Radiodiffusion et le vice-président des </a:t>
            </a:r>
            <a:r>
              <a:rPr lang="fr-FR" sz="2000" dirty="0" smtClean="0"/>
              <a:t>Télécommunications sont membres du Conseil.</a:t>
            </a:r>
          </a:p>
          <a:p>
            <a:pPr marL="0" indent="0">
              <a:buNone/>
            </a:pPr>
            <a:endParaRPr lang="fr-FR" sz="2000" dirty="0" smtClean="0"/>
          </a:p>
          <a:p>
            <a:r>
              <a:rPr lang="fr-FR" sz="2000" dirty="0" smtClean="0"/>
              <a:t>Il s’agit de postes à temps plein. Avec la nouvelle </a:t>
            </a:r>
            <a:r>
              <a:rPr lang="fr-FR" sz="2000" i="1" u="sng" dirty="0" smtClean="0">
                <a:hlinkClick r:id="rId2"/>
              </a:rPr>
              <a:t>Loi sur le lobbying</a:t>
            </a:r>
            <a:r>
              <a:rPr lang="fr-FR" sz="2000" dirty="0" smtClean="0"/>
              <a:t> en vigueur depuis le 2 juillet 2008, tous les détenteurs de tels postes de haut fonctionnaire sont désignés comme des titulaires d’une charge publique.</a:t>
            </a:r>
            <a:r>
              <a:rPr lang="fr-FR" sz="1600" dirty="0"/>
              <a:t/>
            </a:r>
            <a:br>
              <a:rPr lang="fr-FR" sz="1600" dirty="0"/>
            </a:br>
            <a:endParaRPr lang="en-US" dirty="0"/>
          </a:p>
        </p:txBody>
      </p:sp>
      <p:sp>
        <p:nvSpPr>
          <p:cNvPr id="4" name="Date Placeholder 3"/>
          <p:cNvSpPr>
            <a:spLocks noGrp="1"/>
          </p:cNvSpPr>
          <p:nvPr>
            <p:ph type="dt" sz="half" idx="10"/>
          </p:nvPr>
        </p:nvSpPr>
        <p:spPr/>
        <p:txBody>
          <a:bodyPr/>
          <a:lstStyle/>
          <a:p>
            <a:fld id="{75085FD1-F3FB-4C72-B6CA-C15706294E07}" type="datetime1">
              <a:rPr lang="fr-CA" smtClean="0"/>
              <a:pPr/>
              <a:t>2011-11-29</a:t>
            </a:fld>
            <a:endParaRPr lang="en-US"/>
          </a:p>
        </p:txBody>
      </p:sp>
      <p:sp>
        <p:nvSpPr>
          <p:cNvPr id="5" name="Slide Number Placeholder 4"/>
          <p:cNvSpPr>
            <a:spLocks noGrp="1"/>
          </p:cNvSpPr>
          <p:nvPr>
            <p:ph type="sldNum" sz="quarter" idx="12"/>
          </p:nvPr>
        </p:nvSpPr>
        <p:spPr/>
        <p:txBody>
          <a:bodyPr/>
          <a:lstStyle/>
          <a:p>
            <a:fld id="{E8B6E919-B478-463D-8E3A-73A73FBBA301}" type="slidenum">
              <a:rPr lang="en-US" smtClean="0"/>
              <a:pPr/>
              <a:t>19</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xmlns="" val="3519150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CA" dirty="0" err="1" smtClean="0"/>
              <a:t>Brief</a:t>
            </a:r>
            <a:r>
              <a:rPr lang="fr-CA" dirty="0" smtClean="0"/>
              <a:t> </a:t>
            </a:r>
            <a:r>
              <a:rPr lang="fr-CA" dirty="0" err="1" smtClean="0"/>
              <a:t>reminder</a:t>
            </a:r>
            <a:r>
              <a:rPr lang="fr-CA" dirty="0" smtClean="0"/>
              <a:t> on the CRTC and </a:t>
            </a:r>
            <a:r>
              <a:rPr lang="fr-CA" dirty="0" err="1" smtClean="0"/>
              <a:t>Commissioner’s</a:t>
            </a:r>
            <a:r>
              <a:rPr lang="fr-CA" dirty="0" smtClean="0"/>
              <a:t> </a:t>
            </a:r>
            <a:r>
              <a:rPr lang="fr-CA" dirty="0" err="1" smtClean="0"/>
              <a:t>role</a:t>
            </a:r>
            <a:endParaRPr lang="en-US" dirty="0"/>
          </a:p>
        </p:txBody>
      </p:sp>
      <p:sp>
        <p:nvSpPr>
          <p:cNvPr id="5123" name="Rectangle 3"/>
          <p:cNvSpPr>
            <a:spLocks noGrp="1" noChangeArrowheads="1"/>
          </p:cNvSpPr>
          <p:nvPr>
            <p:ph type="body" idx="1"/>
          </p:nvPr>
        </p:nvSpPr>
        <p:spPr/>
        <p:txBody>
          <a:bodyPr/>
          <a:lstStyle/>
          <a:p>
            <a:r>
              <a:rPr lang="en-US" dirty="0" smtClean="0"/>
              <a:t>The CRTC</a:t>
            </a:r>
          </a:p>
          <a:p>
            <a:pPr lvl="1"/>
            <a:r>
              <a:rPr lang="en-US" sz="1600" dirty="0" smtClean="0"/>
              <a:t>Mandate</a:t>
            </a:r>
          </a:p>
          <a:p>
            <a:pPr lvl="1"/>
            <a:r>
              <a:rPr lang="en-US" sz="1600" dirty="0" smtClean="0"/>
              <a:t>Role</a:t>
            </a:r>
          </a:p>
          <a:p>
            <a:pPr lvl="1"/>
            <a:r>
              <a:rPr lang="en-US" sz="1600" dirty="0" smtClean="0"/>
              <a:t>Activities and responsibilities </a:t>
            </a:r>
            <a:endParaRPr lang="en-US" dirty="0" smtClean="0"/>
          </a:p>
          <a:p>
            <a:r>
              <a:rPr lang="en-US" dirty="0" smtClean="0"/>
              <a:t>Organizational overview</a:t>
            </a:r>
          </a:p>
          <a:p>
            <a:pPr lvl="1"/>
            <a:r>
              <a:rPr lang="en-US" sz="1600" dirty="0" smtClean="0"/>
              <a:t>Secretary General</a:t>
            </a:r>
          </a:p>
          <a:p>
            <a:pPr lvl="1"/>
            <a:r>
              <a:rPr lang="en-US" sz="1600" dirty="0" smtClean="0"/>
              <a:t>Chairman and the vice-chairmen (broadcasting and telecommunications)</a:t>
            </a:r>
          </a:p>
          <a:p>
            <a:pPr lvl="1"/>
            <a:r>
              <a:rPr lang="en-US" sz="1600" dirty="0" smtClean="0"/>
              <a:t>Commissioners</a:t>
            </a:r>
          </a:p>
          <a:p>
            <a:endParaRPr lang="fr-CA" dirty="0" smtClean="0"/>
          </a:p>
          <a:p>
            <a:endParaRPr lang="fr-CA" dirty="0"/>
          </a:p>
        </p:txBody>
      </p:sp>
      <p:sp>
        <p:nvSpPr>
          <p:cNvPr id="4" name="Date Placeholder 3"/>
          <p:cNvSpPr>
            <a:spLocks noGrp="1"/>
          </p:cNvSpPr>
          <p:nvPr>
            <p:ph type="dt" sz="half" idx="10"/>
          </p:nvPr>
        </p:nvSpPr>
        <p:spPr/>
        <p:txBody>
          <a:bodyPr/>
          <a:lstStyle/>
          <a:p>
            <a:fld id="{38CE409A-D01F-4CDF-B5F1-7552C9E6951D}" type="datetime1">
              <a:rPr lang="fr-CA" smtClean="0"/>
              <a:pPr/>
              <a:t>2011-11-29</a:t>
            </a:fld>
            <a:endParaRPr lang="en-US"/>
          </a:p>
        </p:txBody>
      </p:sp>
      <p:sp>
        <p:nvSpPr>
          <p:cNvPr id="5" name="Slide Number Placeholder 4"/>
          <p:cNvSpPr>
            <a:spLocks noGrp="1"/>
          </p:cNvSpPr>
          <p:nvPr>
            <p:ph type="sldNum" sz="quarter" idx="12"/>
          </p:nvPr>
        </p:nvSpPr>
        <p:spPr/>
        <p:txBody>
          <a:bodyPr/>
          <a:lstStyle/>
          <a:p>
            <a:fld id="{E8B6E919-B478-463D-8E3A-73A73FBBA301}" type="slidenum">
              <a:rPr lang="en-US" smtClean="0"/>
              <a:pPr/>
              <a:t>2</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xmlns="" val="10945871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0"/>
            <a:ext cx="8458200" cy="1143000"/>
          </a:xfrm>
        </p:spPr>
        <p:txBody>
          <a:bodyPr/>
          <a:lstStyle/>
          <a:p>
            <a:r>
              <a:rPr lang="en-US" b="1" dirty="0" smtClean="0"/>
              <a:t>The Commissioners</a:t>
            </a:r>
            <a:endParaRPr lang="en-US" dirty="0"/>
          </a:p>
        </p:txBody>
      </p:sp>
      <p:sp>
        <p:nvSpPr>
          <p:cNvPr id="5123" name="Rectangle 3"/>
          <p:cNvSpPr>
            <a:spLocks noGrp="1" noChangeArrowheads="1"/>
          </p:cNvSpPr>
          <p:nvPr>
            <p:ph type="body" idx="1"/>
          </p:nvPr>
        </p:nvSpPr>
        <p:spPr>
          <a:xfrm>
            <a:off x="1905000" y="1371600"/>
            <a:ext cx="7086600" cy="4986338"/>
          </a:xfrm>
        </p:spPr>
        <p:txBody>
          <a:bodyPr/>
          <a:lstStyle/>
          <a:p>
            <a:pPr>
              <a:buNone/>
            </a:pPr>
            <a:endParaRPr lang="en-CA" sz="2000" dirty="0" smtClean="0"/>
          </a:p>
          <a:p>
            <a:r>
              <a:rPr lang="en-US" sz="2000" dirty="0" smtClean="0"/>
              <a:t>The </a:t>
            </a:r>
            <a:r>
              <a:rPr lang="en-CA" sz="2000" b="1" i="1" dirty="0"/>
              <a:t>Canadian Radio-television </a:t>
            </a:r>
            <a:r>
              <a:rPr lang="en-CA" sz="2000" b="1" i="1" dirty="0" smtClean="0"/>
              <a:t>and Telecommunications </a:t>
            </a:r>
            <a:r>
              <a:rPr lang="en-CA" sz="2000" b="1" i="1" dirty="0"/>
              <a:t>Commission </a:t>
            </a:r>
            <a:r>
              <a:rPr lang="en-CA" sz="2000" b="1" i="1" dirty="0" smtClean="0"/>
              <a:t>Act </a:t>
            </a:r>
            <a:r>
              <a:rPr lang="en-US" sz="2000" dirty="0" smtClean="0"/>
              <a:t>provides that there can be up to 13 full-time commissioners. </a:t>
            </a:r>
          </a:p>
          <a:p>
            <a:pPr lvl="1"/>
            <a:r>
              <a:rPr lang="en-US" sz="1600" dirty="0" smtClean="0"/>
              <a:t>4  national Commissioners</a:t>
            </a:r>
          </a:p>
          <a:p>
            <a:pPr lvl="1"/>
            <a:r>
              <a:rPr lang="en-US" sz="1600" dirty="0" smtClean="0"/>
              <a:t>6 regional Commissioners :     	</a:t>
            </a:r>
          </a:p>
          <a:p>
            <a:pPr lvl="2"/>
            <a:r>
              <a:rPr lang="en-US" sz="1600" dirty="0" smtClean="0"/>
              <a:t>BC et Yukon Vancouver		</a:t>
            </a:r>
          </a:p>
          <a:p>
            <a:pPr lvl="2"/>
            <a:r>
              <a:rPr lang="en-US" sz="1600" dirty="0" smtClean="0"/>
              <a:t>Manitoba et Saskatchewan 		</a:t>
            </a:r>
          </a:p>
          <a:p>
            <a:pPr lvl="2"/>
            <a:r>
              <a:rPr lang="en-US" sz="1600" dirty="0" smtClean="0"/>
              <a:t>Alberta et TNO			</a:t>
            </a:r>
          </a:p>
          <a:p>
            <a:pPr lvl="2"/>
            <a:r>
              <a:rPr lang="en-US" sz="1600" dirty="0" smtClean="0"/>
              <a:t>Atlantic et Nunavut 			</a:t>
            </a:r>
          </a:p>
          <a:p>
            <a:pPr lvl="2"/>
            <a:r>
              <a:rPr lang="en-US" sz="1600" dirty="0" smtClean="0"/>
              <a:t>Quebec				</a:t>
            </a:r>
          </a:p>
          <a:p>
            <a:pPr lvl="2"/>
            <a:r>
              <a:rPr lang="en-US" sz="1600" dirty="0" smtClean="0"/>
              <a:t>Ontario</a:t>
            </a:r>
          </a:p>
          <a:p>
            <a:pPr lvl="1"/>
            <a:endParaRPr lang="en-US" sz="2000" dirty="0" smtClean="0"/>
          </a:p>
          <a:p>
            <a:r>
              <a:rPr lang="en-US" sz="2000" dirty="0" smtClean="0"/>
              <a:t>All Commissioners are appointed by Cabinet. </a:t>
            </a:r>
            <a:endParaRPr lang="en-US" sz="1600" dirty="0" smtClean="0"/>
          </a:p>
          <a:p>
            <a:pPr marL="0" indent="0">
              <a:buNone/>
            </a:pPr>
            <a:endParaRPr lang="en-US" dirty="0"/>
          </a:p>
        </p:txBody>
      </p:sp>
      <p:sp>
        <p:nvSpPr>
          <p:cNvPr id="4" name="Date Placeholder 3"/>
          <p:cNvSpPr>
            <a:spLocks noGrp="1"/>
          </p:cNvSpPr>
          <p:nvPr>
            <p:ph type="dt" sz="half" idx="10"/>
          </p:nvPr>
        </p:nvSpPr>
        <p:spPr/>
        <p:txBody>
          <a:bodyPr/>
          <a:lstStyle/>
          <a:p>
            <a:fld id="{BF0BCAE3-25E3-4F03-B471-8AFDD4078703}" type="datetime1">
              <a:rPr lang="fr-CA" smtClean="0"/>
              <a:pPr/>
              <a:t>2011-11-29</a:t>
            </a:fld>
            <a:endParaRPr lang="en-US"/>
          </a:p>
        </p:txBody>
      </p:sp>
      <p:sp>
        <p:nvSpPr>
          <p:cNvPr id="5" name="Slide Number Placeholder 4"/>
          <p:cNvSpPr>
            <a:spLocks noGrp="1"/>
          </p:cNvSpPr>
          <p:nvPr>
            <p:ph type="sldNum" sz="quarter" idx="12"/>
          </p:nvPr>
        </p:nvSpPr>
        <p:spPr/>
        <p:txBody>
          <a:bodyPr/>
          <a:lstStyle/>
          <a:p>
            <a:fld id="{E8B6E919-B478-463D-8E3A-73A73FBBA301}" type="slidenum">
              <a:rPr lang="en-US" smtClean="0"/>
              <a:pPr/>
              <a:t>20</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xmlns="" val="39744461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0"/>
            <a:ext cx="8458200" cy="1143000"/>
          </a:xfrm>
        </p:spPr>
        <p:txBody>
          <a:bodyPr/>
          <a:lstStyle/>
          <a:p>
            <a:r>
              <a:rPr lang="en-US" b="1" dirty="0" smtClean="0"/>
              <a:t>Les </a:t>
            </a:r>
            <a:r>
              <a:rPr lang="en-US" b="1" dirty="0" err="1"/>
              <a:t>c</a:t>
            </a:r>
            <a:r>
              <a:rPr lang="en-US" b="1" dirty="0" err="1" smtClean="0"/>
              <a:t>onseillers</a:t>
            </a:r>
            <a:endParaRPr lang="en-US" dirty="0"/>
          </a:p>
        </p:txBody>
      </p:sp>
      <p:sp>
        <p:nvSpPr>
          <p:cNvPr id="5123" name="Rectangle 3"/>
          <p:cNvSpPr>
            <a:spLocks noGrp="1" noChangeArrowheads="1"/>
          </p:cNvSpPr>
          <p:nvPr>
            <p:ph type="body" idx="1"/>
          </p:nvPr>
        </p:nvSpPr>
        <p:spPr>
          <a:xfrm>
            <a:off x="1828800" y="1371600"/>
            <a:ext cx="7315200" cy="4986338"/>
          </a:xfrm>
        </p:spPr>
        <p:txBody>
          <a:bodyPr/>
          <a:lstStyle/>
          <a:p>
            <a:r>
              <a:rPr lang="fr-FR" sz="2000" dirty="0" smtClean="0"/>
              <a:t>En vertu de la </a:t>
            </a:r>
            <a:r>
              <a:rPr lang="fr-FR" sz="2000" b="1" i="1" dirty="0"/>
              <a:t>Loi</a:t>
            </a:r>
            <a:r>
              <a:rPr lang="fr-FR" sz="2000" b="1" dirty="0"/>
              <a:t> </a:t>
            </a:r>
            <a:r>
              <a:rPr lang="fr-FR" sz="2000" b="1" i="1" dirty="0"/>
              <a:t>sur le Conseil de la radiodiffusion et des télécommunications canadiennes</a:t>
            </a:r>
            <a:r>
              <a:rPr lang="fr-FR" sz="2000" b="1" dirty="0"/>
              <a:t> </a:t>
            </a:r>
            <a:r>
              <a:rPr lang="fr-FR" sz="2000" dirty="0" smtClean="0"/>
              <a:t>, il peut  y avoir jusqu’à 13 conseillers à temps plein. </a:t>
            </a:r>
          </a:p>
          <a:p>
            <a:r>
              <a:rPr lang="fr-CA" sz="2000" dirty="0" smtClean="0"/>
              <a:t>4 conseillers  nationaux  et </a:t>
            </a:r>
          </a:p>
          <a:p>
            <a:r>
              <a:rPr lang="fr-CA" sz="2000" dirty="0" smtClean="0"/>
              <a:t>6 conseillers </a:t>
            </a:r>
            <a:r>
              <a:rPr lang="fr-CA" sz="2000" dirty="0"/>
              <a:t>régionaux :     	</a:t>
            </a:r>
            <a:endParaRPr lang="fr-CA" sz="2000" dirty="0" smtClean="0"/>
          </a:p>
          <a:p>
            <a:pPr lvl="1"/>
            <a:r>
              <a:rPr lang="fr-CA" sz="1600" dirty="0" smtClean="0"/>
              <a:t>BC </a:t>
            </a:r>
            <a:r>
              <a:rPr lang="fr-CA" sz="1600" dirty="0"/>
              <a:t>et Yukon Vancouver		</a:t>
            </a:r>
            <a:endParaRPr lang="fr-CA" sz="1600" dirty="0" smtClean="0"/>
          </a:p>
          <a:p>
            <a:pPr lvl="1"/>
            <a:r>
              <a:rPr lang="fr-CA" sz="1600" dirty="0" smtClean="0"/>
              <a:t>Manitoba </a:t>
            </a:r>
            <a:r>
              <a:rPr lang="fr-CA" sz="1600" dirty="0"/>
              <a:t>et Saskatchewan 		</a:t>
            </a:r>
            <a:endParaRPr lang="fr-CA" sz="1600" dirty="0" smtClean="0"/>
          </a:p>
          <a:p>
            <a:pPr lvl="1"/>
            <a:r>
              <a:rPr lang="fr-CA" sz="1600" dirty="0" smtClean="0"/>
              <a:t>Alberta </a:t>
            </a:r>
            <a:r>
              <a:rPr lang="fr-CA" sz="1600" dirty="0"/>
              <a:t>et TNO			</a:t>
            </a:r>
            <a:endParaRPr lang="fr-CA" sz="1600" dirty="0" smtClean="0"/>
          </a:p>
          <a:p>
            <a:pPr lvl="1"/>
            <a:r>
              <a:rPr lang="fr-CA" sz="1600" dirty="0" smtClean="0"/>
              <a:t>Atlantic </a:t>
            </a:r>
            <a:r>
              <a:rPr lang="fr-CA" sz="1600" dirty="0"/>
              <a:t>et Nunavut 			</a:t>
            </a:r>
            <a:endParaRPr lang="fr-CA" sz="1600" dirty="0" smtClean="0"/>
          </a:p>
          <a:p>
            <a:pPr lvl="1"/>
            <a:r>
              <a:rPr lang="fr-CA" sz="1600" dirty="0" smtClean="0"/>
              <a:t>Québec</a:t>
            </a:r>
            <a:r>
              <a:rPr lang="fr-CA" sz="1600" dirty="0"/>
              <a:t>				</a:t>
            </a:r>
            <a:endParaRPr lang="fr-CA" sz="1600" dirty="0" smtClean="0"/>
          </a:p>
          <a:p>
            <a:pPr lvl="1"/>
            <a:r>
              <a:rPr lang="fr-CA" sz="1600" dirty="0" smtClean="0"/>
              <a:t>Ontario</a:t>
            </a:r>
            <a:endParaRPr lang="fr-FR" sz="1600" dirty="0"/>
          </a:p>
          <a:p>
            <a:pPr lvl="1"/>
            <a:endParaRPr lang="fr-FR" sz="2000" dirty="0" smtClean="0"/>
          </a:p>
          <a:p>
            <a:r>
              <a:rPr lang="fr-FR" sz="2000" dirty="0" smtClean="0"/>
              <a:t>Tous </a:t>
            </a:r>
            <a:r>
              <a:rPr lang="fr-FR" sz="2000" dirty="0"/>
              <a:t>les conseillers sont nommés par le Cabinet. </a:t>
            </a:r>
            <a:endParaRPr lang="fr-FR" sz="2000" dirty="0" smtClean="0"/>
          </a:p>
          <a:p>
            <a:endParaRPr lang="fr-FR" sz="1600" dirty="0" smtClean="0"/>
          </a:p>
          <a:p>
            <a:pPr marL="0" indent="0">
              <a:buNone/>
            </a:pPr>
            <a:endParaRPr lang="en-US" dirty="0"/>
          </a:p>
        </p:txBody>
      </p:sp>
      <p:sp>
        <p:nvSpPr>
          <p:cNvPr id="4" name="Date Placeholder 3"/>
          <p:cNvSpPr>
            <a:spLocks noGrp="1"/>
          </p:cNvSpPr>
          <p:nvPr>
            <p:ph type="dt" sz="half" idx="10"/>
          </p:nvPr>
        </p:nvSpPr>
        <p:spPr/>
        <p:txBody>
          <a:bodyPr/>
          <a:lstStyle/>
          <a:p>
            <a:fld id="{331D5BC2-D595-4A94-AB0A-FF2EF0DCE299}" type="datetime1">
              <a:rPr lang="fr-CA" smtClean="0"/>
              <a:pPr/>
              <a:t>2011-11-29</a:t>
            </a:fld>
            <a:endParaRPr lang="en-US"/>
          </a:p>
        </p:txBody>
      </p:sp>
      <p:sp>
        <p:nvSpPr>
          <p:cNvPr id="5" name="Slide Number Placeholder 4"/>
          <p:cNvSpPr>
            <a:spLocks noGrp="1"/>
          </p:cNvSpPr>
          <p:nvPr>
            <p:ph type="sldNum" sz="quarter" idx="12"/>
          </p:nvPr>
        </p:nvSpPr>
        <p:spPr/>
        <p:txBody>
          <a:bodyPr/>
          <a:lstStyle/>
          <a:p>
            <a:fld id="{E8B6E919-B478-463D-8E3A-73A73FBBA301}" type="slidenum">
              <a:rPr lang="en-US" smtClean="0"/>
              <a:pPr/>
              <a:t>21</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xmlns="" val="35191508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President, Vice-presidents and Commissioners</a:t>
            </a:r>
            <a:endParaRPr lang="en-CA"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905000" y="1905000"/>
            <a:ext cx="6592521" cy="4148138"/>
          </a:xfrm>
          <a:prstGeom prst="rect">
            <a:avLst/>
          </a:prstGeom>
          <a:noFill/>
          <a:ln w="9525">
            <a:noFill/>
            <a:miter lim="800000"/>
            <a:headEnd/>
            <a:tailEnd/>
          </a:ln>
        </p:spPr>
      </p:pic>
      <p:sp>
        <p:nvSpPr>
          <p:cNvPr id="4" name="Date Placeholder 3"/>
          <p:cNvSpPr>
            <a:spLocks noGrp="1"/>
          </p:cNvSpPr>
          <p:nvPr>
            <p:ph type="dt" sz="half" idx="10"/>
          </p:nvPr>
        </p:nvSpPr>
        <p:spPr/>
        <p:txBody>
          <a:bodyPr/>
          <a:lstStyle/>
          <a:p>
            <a:fld id="{00B0E72D-DFD7-44A3-B1D1-C64D61EF5DCC}" type="datetime1">
              <a:rPr lang="fr-CA" smtClean="0"/>
              <a:pPr/>
              <a:t>2011-11-29</a:t>
            </a:fld>
            <a:endParaRPr lang="en-US"/>
          </a:p>
        </p:txBody>
      </p:sp>
      <p:sp>
        <p:nvSpPr>
          <p:cNvPr id="5" name="Slide Number Placeholder 4"/>
          <p:cNvSpPr>
            <a:spLocks noGrp="1"/>
          </p:cNvSpPr>
          <p:nvPr>
            <p:ph type="sldNum" sz="quarter" idx="12"/>
          </p:nvPr>
        </p:nvSpPr>
        <p:spPr/>
        <p:txBody>
          <a:bodyPr/>
          <a:lstStyle/>
          <a:p>
            <a:fld id="{E8B6E919-B478-463D-8E3A-73A73FBBA301}" type="slidenum">
              <a:rPr lang="en-US" smtClean="0"/>
              <a:pPr/>
              <a:t>22</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xmlns="" val="11319938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Le </a:t>
            </a:r>
            <a:r>
              <a:rPr lang="en-CA" dirty="0" err="1" smtClean="0"/>
              <a:t>président</a:t>
            </a:r>
            <a:r>
              <a:rPr lang="en-CA" dirty="0" smtClean="0"/>
              <a:t>, les vice-</a:t>
            </a:r>
            <a:r>
              <a:rPr lang="en-CA" dirty="0" err="1" smtClean="0"/>
              <a:t>présidents</a:t>
            </a:r>
            <a:r>
              <a:rPr lang="en-CA" dirty="0" smtClean="0"/>
              <a:t> et les </a:t>
            </a:r>
            <a:r>
              <a:rPr lang="en-CA" dirty="0" err="1" smtClean="0"/>
              <a:t>conseillers</a:t>
            </a:r>
            <a:endParaRPr lang="en-CA"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2209800" y="1828800"/>
            <a:ext cx="6705600" cy="4419600"/>
          </a:xfrm>
          <a:prstGeom prst="rect">
            <a:avLst/>
          </a:prstGeom>
          <a:noFill/>
          <a:ln w="9525">
            <a:noFill/>
            <a:miter lim="800000"/>
            <a:headEnd/>
            <a:tailEnd/>
          </a:ln>
        </p:spPr>
      </p:pic>
      <p:sp>
        <p:nvSpPr>
          <p:cNvPr id="4" name="Date Placeholder 3"/>
          <p:cNvSpPr>
            <a:spLocks noGrp="1"/>
          </p:cNvSpPr>
          <p:nvPr>
            <p:ph type="dt" sz="half" idx="10"/>
          </p:nvPr>
        </p:nvSpPr>
        <p:spPr/>
        <p:txBody>
          <a:bodyPr/>
          <a:lstStyle/>
          <a:p>
            <a:fld id="{5A0A6DE2-44D1-4682-8B52-9D53B1D8A7CC}" type="datetime1">
              <a:rPr lang="fr-CA" smtClean="0"/>
              <a:pPr/>
              <a:t>2011-11-29</a:t>
            </a:fld>
            <a:endParaRPr lang="en-US"/>
          </a:p>
        </p:txBody>
      </p:sp>
      <p:sp>
        <p:nvSpPr>
          <p:cNvPr id="5" name="Slide Number Placeholder 4"/>
          <p:cNvSpPr>
            <a:spLocks noGrp="1"/>
          </p:cNvSpPr>
          <p:nvPr>
            <p:ph type="sldNum" sz="quarter" idx="12"/>
          </p:nvPr>
        </p:nvSpPr>
        <p:spPr/>
        <p:txBody>
          <a:bodyPr/>
          <a:lstStyle/>
          <a:p>
            <a:fld id="{E8B6E919-B478-463D-8E3A-73A73FBBA301}" type="slidenum">
              <a:rPr lang="en-US" smtClean="0"/>
              <a:pPr/>
              <a:t>23</a:t>
            </a:fld>
            <a:endParaRPr lang="en-US"/>
          </a:p>
        </p:txBody>
      </p:sp>
      <p:sp>
        <p:nvSpPr>
          <p:cNvPr id="6" name="Footer Placeholder 5"/>
          <p:cNvSpPr>
            <a:spLocks noGrp="1"/>
          </p:cNvSpPr>
          <p:nvPr>
            <p:ph type="ftr" sz="quarter" idx="11"/>
          </p:nvPr>
        </p:nvSpPr>
        <p:spPr/>
        <p:txBody>
          <a:bodyPr/>
          <a:lstStyle/>
          <a:p>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1752600" y="1143000"/>
            <a:ext cx="7391400" cy="5105400"/>
          </a:xfrm>
        </p:spPr>
        <p:txBody>
          <a:bodyPr/>
          <a:lstStyle/>
          <a:p>
            <a:r>
              <a:rPr lang="en-GB" sz="2400" dirty="0" smtClean="0"/>
              <a:t>Section </a:t>
            </a:r>
            <a:r>
              <a:rPr lang="en-GB" sz="2400" dirty="0"/>
              <a:t>5 of the </a:t>
            </a:r>
            <a:r>
              <a:rPr lang="en-GB" sz="2400" i="1" dirty="0"/>
              <a:t>CRTC Act</a:t>
            </a:r>
            <a:r>
              <a:rPr lang="en-GB" sz="2400" dirty="0"/>
              <a:t> states that CRTC members have to comply with two eligibility </a:t>
            </a:r>
            <a:r>
              <a:rPr lang="en-GB" sz="2400" dirty="0" smtClean="0"/>
              <a:t>requirements:</a:t>
            </a:r>
          </a:p>
          <a:p>
            <a:pPr lvl="1"/>
            <a:r>
              <a:rPr lang="en-GB" sz="1800" dirty="0" smtClean="0"/>
              <a:t>First</a:t>
            </a:r>
            <a:r>
              <a:rPr lang="en-GB" sz="1800" dirty="0"/>
              <a:t>, they must be Canadian citizens ordinarily resident in </a:t>
            </a:r>
            <a:r>
              <a:rPr lang="en-GB" sz="1800" dirty="0" smtClean="0"/>
              <a:t>Canada.</a:t>
            </a:r>
          </a:p>
          <a:p>
            <a:pPr lvl="1"/>
            <a:r>
              <a:rPr lang="en-GB" sz="1800" dirty="0" smtClean="0"/>
              <a:t>Second</a:t>
            </a:r>
            <a:r>
              <a:rPr lang="en-GB" sz="1800" dirty="0"/>
              <a:t>, they are prohibited from having any role or interest in certain communication entities</a:t>
            </a:r>
            <a:r>
              <a:rPr lang="en-GB" sz="1800" dirty="0" smtClean="0"/>
              <a:t>.</a:t>
            </a:r>
            <a:endParaRPr lang="en-US" sz="1800" dirty="0"/>
          </a:p>
          <a:p>
            <a:pPr lvl="1"/>
            <a:endParaRPr lang="en-US" sz="2000" dirty="0"/>
          </a:p>
          <a:p>
            <a:r>
              <a:rPr lang="en-GB" sz="2000" dirty="0"/>
              <a:t>The remuneration of full-time CRTC Commissioners is set by the Governor-in-Council. </a:t>
            </a:r>
            <a:endParaRPr lang="en-GB" sz="2000" dirty="0" smtClean="0"/>
          </a:p>
          <a:p>
            <a:endParaRPr lang="en-US" sz="2000" dirty="0"/>
          </a:p>
          <a:p>
            <a:r>
              <a:rPr lang="en-GB" sz="2000" dirty="0"/>
              <a:t>Once appointed, full-time members are required to devote their time exclusively to the performance of their duties as CRTC Commissioners.</a:t>
            </a:r>
            <a:endParaRPr lang="en-US" sz="2000" dirty="0"/>
          </a:p>
          <a:p>
            <a:endParaRPr lang="en-US" sz="2000" dirty="0"/>
          </a:p>
        </p:txBody>
      </p:sp>
      <p:sp>
        <p:nvSpPr>
          <p:cNvPr id="4" name="Rectangle 2"/>
          <p:cNvSpPr>
            <a:spLocks noGrp="1" noChangeArrowheads="1"/>
          </p:cNvSpPr>
          <p:nvPr>
            <p:ph type="title"/>
          </p:nvPr>
        </p:nvSpPr>
        <p:spPr>
          <a:xfrm>
            <a:off x="685800" y="152400"/>
            <a:ext cx="8458200" cy="1143000"/>
          </a:xfrm>
        </p:spPr>
        <p:txBody>
          <a:bodyPr/>
          <a:lstStyle/>
          <a:p>
            <a:r>
              <a:rPr lang="en-US" b="1" dirty="0" smtClean="0">
                <a:solidFill>
                  <a:schemeClr val="tx1"/>
                </a:solidFill>
              </a:rPr>
              <a:t>The Commissioners</a:t>
            </a:r>
            <a:endParaRPr lang="en-US" dirty="0">
              <a:solidFill>
                <a:schemeClr val="tx1"/>
              </a:solidFill>
            </a:endParaRPr>
          </a:p>
        </p:txBody>
      </p:sp>
      <p:sp>
        <p:nvSpPr>
          <p:cNvPr id="5" name="Date Placeholder 4"/>
          <p:cNvSpPr>
            <a:spLocks noGrp="1"/>
          </p:cNvSpPr>
          <p:nvPr>
            <p:ph type="dt" sz="half" idx="10"/>
          </p:nvPr>
        </p:nvSpPr>
        <p:spPr/>
        <p:txBody>
          <a:bodyPr/>
          <a:lstStyle/>
          <a:p>
            <a:fld id="{5C7FA56B-E4CE-439D-AE69-749EF0EC62AE}" type="datetime1">
              <a:rPr lang="fr-CA" smtClean="0"/>
              <a:pPr/>
              <a:t>2011-11-29</a:t>
            </a:fld>
            <a:endParaRPr lang="en-US"/>
          </a:p>
        </p:txBody>
      </p:sp>
      <p:sp>
        <p:nvSpPr>
          <p:cNvPr id="6" name="Slide Number Placeholder 5"/>
          <p:cNvSpPr>
            <a:spLocks noGrp="1"/>
          </p:cNvSpPr>
          <p:nvPr>
            <p:ph type="sldNum" sz="quarter" idx="12"/>
          </p:nvPr>
        </p:nvSpPr>
        <p:spPr/>
        <p:txBody>
          <a:bodyPr/>
          <a:lstStyle/>
          <a:p>
            <a:fld id="{E8B6E919-B478-463D-8E3A-73A73FBBA301}" type="slidenum">
              <a:rPr lang="en-US" smtClean="0"/>
              <a:pPr/>
              <a:t>24</a:t>
            </a:fld>
            <a:endParaRPr lang="en-US"/>
          </a:p>
        </p:txBody>
      </p:sp>
      <p:sp>
        <p:nvSpPr>
          <p:cNvPr id="7" name="Footer Placeholder 6"/>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xmlns="" val="25284307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1600200" y="1143000"/>
            <a:ext cx="7543800" cy="5105400"/>
          </a:xfrm>
        </p:spPr>
        <p:txBody>
          <a:bodyPr/>
          <a:lstStyle/>
          <a:p>
            <a:endParaRPr lang="fr-CA" sz="2000" dirty="0" smtClean="0"/>
          </a:p>
          <a:p>
            <a:r>
              <a:rPr lang="fr-CA" sz="2000" dirty="0" smtClean="0"/>
              <a:t>L'article </a:t>
            </a:r>
            <a:r>
              <a:rPr lang="fr-CA" sz="2000" dirty="0"/>
              <a:t>5 de la </a:t>
            </a:r>
            <a:r>
              <a:rPr lang="fr-CA" sz="2000" i="1" dirty="0"/>
              <a:t>Loi sur le CRTC</a:t>
            </a:r>
            <a:r>
              <a:rPr lang="fr-CA" sz="2000" dirty="0"/>
              <a:t> énonce que les conseillers du CRTC doivent satisfaire deux exigences relatives à l’admissibilité. </a:t>
            </a:r>
            <a:endParaRPr lang="fr-CA" sz="2000" dirty="0" smtClean="0"/>
          </a:p>
          <a:p>
            <a:pPr lvl="1"/>
            <a:r>
              <a:rPr lang="fr-CA" sz="1600" dirty="0" smtClean="0"/>
              <a:t>En </a:t>
            </a:r>
            <a:r>
              <a:rPr lang="fr-CA" sz="1600" dirty="0"/>
              <a:t>premier lieu, ils doivent être des citoyens canadiens qui résident habituellement au Canada. </a:t>
            </a:r>
            <a:endParaRPr lang="fr-CA" sz="1600" dirty="0" smtClean="0"/>
          </a:p>
          <a:p>
            <a:pPr lvl="1"/>
            <a:r>
              <a:rPr lang="fr-CA" sz="1600" dirty="0" smtClean="0"/>
              <a:t>En </a:t>
            </a:r>
            <a:r>
              <a:rPr lang="fr-CA" sz="1600" dirty="0"/>
              <a:t>deuxième lieu, ils ne peuvent avoir un rôle ou posséder un intérêt dans des entreprises de télécommunications</a:t>
            </a:r>
            <a:r>
              <a:rPr lang="fr-CA" sz="1600" dirty="0" smtClean="0"/>
              <a:t>.</a:t>
            </a:r>
          </a:p>
          <a:p>
            <a:pPr marL="457200" lvl="1" indent="0">
              <a:buNone/>
            </a:pPr>
            <a:endParaRPr lang="en-US" sz="1600" dirty="0"/>
          </a:p>
          <a:p>
            <a:r>
              <a:rPr lang="fr-CA" sz="2000" dirty="0"/>
              <a:t>La rémunération des conseillers à temps plein du CRTC est établie par le gouverneur en conseil; la révocation ne peut se faire que lorsqu'elle est motivée</a:t>
            </a:r>
            <a:r>
              <a:rPr lang="fr-CA" sz="2000" dirty="0" smtClean="0"/>
              <a:t>.</a:t>
            </a:r>
            <a:r>
              <a:rPr lang="fr-CA" sz="2000" dirty="0"/>
              <a:t> </a:t>
            </a:r>
            <a:endParaRPr lang="en-US" sz="2000" dirty="0"/>
          </a:p>
          <a:p>
            <a:r>
              <a:rPr lang="fr-CA" sz="2000" dirty="0"/>
              <a:t>Une fois nommés, les conseillers à temps plein sont tenus de consacrer tout leur temps à remplir leur rôle auprès du CRTC</a:t>
            </a:r>
            <a:r>
              <a:rPr lang="fr-CA" sz="2000" dirty="0" smtClean="0"/>
              <a:t>.</a:t>
            </a:r>
          </a:p>
          <a:p>
            <a:r>
              <a:rPr lang="fr-CA" sz="2000" dirty="0"/>
              <a:t>La durée maximale du mandat est de cinq ans pour tous les conseillers et il est renouvelable. </a:t>
            </a:r>
            <a:endParaRPr lang="en-US" sz="2000" dirty="0"/>
          </a:p>
          <a:p>
            <a:endParaRPr lang="en-US" sz="2000" dirty="0"/>
          </a:p>
        </p:txBody>
      </p:sp>
      <p:sp>
        <p:nvSpPr>
          <p:cNvPr id="4" name="Rectangle 2"/>
          <p:cNvSpPr>
            <a:spLocks noGrp="1" noChangeArrowheads="1"/>
          </p:cNvSpPr>
          <p:nvPr>
            <p:ph type="title"/>
          </p:nvPr>
        </p:nvSpPr>
        <p:spPr>
          <a:xfrm>
            <a:off x="685800" y="152400"/>
            <a:ext cx="8458200" cy="1143000"/>
          </a:xfrm>
        </p:spPr>
        <p:txBody>
          <a:bodyPr/>
          <a:lstStyle/>
          <a:p>
            <a:r>
              <a:rPr lang="en-US" b="1" dirty="0" smtClean="0"/>
              <a:t>Les </a:t>
            </a:r>
            <a:r>
              <a:rPr lang="en-US" b="1" dirty="0" err="1"/>
              <a:t>c</a:t>
            </a:r>
            <a:r>
              <a:rPr lang="en-US" b="1" dirty="0" err="1" smtClean="0"/>
              <a:t>onseillers</a:t>
            </a:r>
            <a:endParaRPr lang="en-US" dirty="0"/>
          </a:p>
        </p:txBody>
      </p:sp>
      <p:sp>
        <p:nvSpPr>
          <p:cNvPr id="5" name="Date Placeholder 4"/>
          <p:cNvSpPr>
            <a:spLocks noGrp="1"/>
          </p:cNvSpPr>
          <p:nvPr>
            <p:ph type="dt" sz="half" idx="10"/>
          </p:nvPr>
        </p:nvSpPr>
        <p:spPr/>
        <p:txBody>
          <a:bodyPr/>
          <a:lstStyle/>
          <a:p>
            <a:fld id="{8C3947D7-BE70-4205-A9C7-1E592DCFBAC4}" type="datetime1">
              <a:rPr lang="fr-CA" smtClean="0"/>
              <a:pPr/>
              <a:t>2011-11-29</a:t>
            </a:fld>
            <a:endParaRPr lang="en-US"/>
          </a:p>
        </p:txBody>
      </p:sp>
      <p:sp>
        <p:nvSpPr>
          <p:cNvPr id="6" name="Slide Number Placeholder 5"/>
          <p:cNvSpPr>
            <a:spLocks noGrp="1"/>
          </p:cNvSpPr>
          <p:nvPr>
            <p:ph type="sldNum" sz="quarter" idx="12"/>
          </p:nvPr>
        </p:nvSpPr>
        <p:spPr/>
        <p:txBody>
          <a:bodyPr/>
          <a:lstStyle/>
          <a:p>
            <a:fld id="{E8B6E919-B478-463D-8E3A-73A73FBBA301}" type="slidenum">
              <a:rPr lang="en-US" smtClean="0"/>
              <a:pPr/>
              <a:t>25</a:t>
            </a:fld>
            <a:endParaRPr lang="en-US"/>
          </a:p>
        </p:txBody>
      </p:sp>
      <p:sp>
        <p:nvSpPr>
          <p:cNvPr id="7" name="Footer Placeholder 6"/>
          <p:cNvSpPr>
            <a:spLocks noGrp="1"/>
          </p:cNvSpPr>
          <p:nvPr>
            <p:ph type="ftr" sz="quarter" idx="11"/>
          </p:nvPr>
        </p:nvSpPr>
        <p:spPr/>
        <p:txBody>
          <a:bodyPr/>
          <a:lstStyle/>
          <a:p>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0"/>
            <a:ext cx="8458200" cy="1143000"/>
          </a:xfrm>
        </p:spPr>
        <p:txBody>
          <a:bodyPr/>
          <a:lstStyle/>
          <a:p>
            <a:r>
              <a:rPr lang="en-US" sz="2400" b="1" dirty="0" smtClean="0"/>
              <a:t>The Commissioners (2 important roles amongst others)</a:t>
            </a:r>
            <a:endParaRPr lang="en-US" sz="2400" dirty="0"/>
          </a:p>
        </p:txBody>
      </p:sp>
      <p:sp>
        <p:nvSpPr>
          <p:cNvPr id="5123" name="Rectangle 3"/>
          <p:cNvSpPr>
            <a:spLocks noGrp="1" noChangeArrowheads="1"/>
          </p:cNvSpPr>
          <p:nvPr>
            <p:ph type="body" idx="1"/>
          </p:nvPr>
        </p:nvSpPr>
        <p:spPr>
          <a:xfrm>
            <a:off x="990601" y="1066800"/>
            <a:ext cx="8133906" cy="5291138"/>
          </a:xfrm>
        </p:spPr>
        <p:txBody>
          <a:bodyPr/>
          <a:lstStyle/>
          <a:p>
            <a:pPr>
              <a:buNone/>
            </a:pPr>
            <a:r>
              <a:rPr lang="en-CA" sz="2400" b="1" u="sng" dirty="0" smtClean="0"/>
              <a:t>1) Make decisions</a:t>
            </a:r>
            <a:r>
              <a:rPr lang="en-CA" sz="2400" u="sng" dirty="0" smtClean="0"/>
              <a:t>: </a:t>
            </a:r>
            <a:endParaRPr lang="en-CA" sz="2400" b="1" u="sng" dirty="0" smtClean="0"/>
          </a:p>
          <a:p>
            <a:pPr lvl="1"/>
            <a:r>
              <a:rPr lang="en-CA" sz="1600" b="1" dirty="0" smtClean="0"/>
              <a:t>Following a public process</a:t>
            </a:r>
          </a:p>
          <a:p>
            <a:pPr lvl="2"/>
            <a:r>
              <a:rPr lang="en-CA" sz="1600" dirty="0" smtClean="0"/>
              <a:t>in which members of the broadcasting and telecommunications industries, the public and other interested parties  are heard in writing only or in writing and orally</a:t>
            </a:r>
          </a:p>
          <a:p>
            <a:pPr lvl="1"/>
            <a:r>
              <a:rPr lang="fr-CA" sz="1600" b="1" dirty="0" err="1" smtClean="0"/>
              <a:t>Commissioners</a:t>
            </a:r>
            <a:r>
              <a:rPr lang="fr-CA" sz="1600" b="1" dirty="0" smtClean="0"/>
              <a:t> are free to </a:t>
            </a:r>
            <a:r>
              <a:rPr lang="fr-CA" sz="1600" b="1" dirty="0" err="1" smtClean="0"/>
              <a:t>make</a:t>
            </a:r>
            <a:r>
              <a:rPr lang="fr-CA" sz="1600" b="1" dirty="0" smtClean="0"/>
              <a:t> </a:t>
            </a:r>
            <a:r>
              <a:rPr lang="fr-CA" sz="1600" b="1" dirty="0" err="1" smtClean="0"/>
              <a:t>their</a:t>
            </a:r>
            <a:r>
              <a:rPr lang="fr-CA" sz="1600" b="1" dirty="0" smtClean="0"/>
              <a:t> </a:t>
            </a:r>
            <a:r>
              <a:rPr lang="fr-CA" sz="1600" b="1" dirty="0" err="1" smtClean="0"/>
              <a:t>own</a:t>
            </a:r>
            <a:r>
              <a:rPr lang="fr-CA" sz="1600" b="1" dirty="0" smtClean="0"/>
              <a:t> </a:t>
            </a:r>
            <a:r>
              <a:rPr lang="fr-CA" sz="1600" b="1" dirty="0" err="1" smtClean="0"/>
              <a:t>determinations</a:t>
            </a:r>
            <a:r>
              <a:rPr lang="fr-CA" sz="1600" b="1" dirty="0" smtClean="0"/>
              <a:t> </a:t>
            </a:r>
            <a:r>
              <a:rPr lang="fr-CA" sz="1600" b="1" dirty="0" err="1" smtClean="0"/>
              <a:t>based</a:t>
            </a:r>
            <a:r>
              <a:rPr lang="fr-CA" sz="1600" b="1" dirty="0" smtClean="0"/>
              <a:t> on the </a:t>
            </a:r>
            <a:r>
              <a:rPr lang="fr-CA" sz="1600" b="1" dirty="0" err="1" smtClean="0"/>
              <a:t>facts</a:t>
            </a:r>
            <a:r>
              <a:rPr lang="fr-CA" sz="1600" b="1" dirty="0" smtClean="0"/>
              <a:t> </a:t>
            </a:r>
            <a:r>
              <a:rPr lang="fr-CA" sz="1600" b="1" dirty="0" err="1" smtClean="0"/>
              <a:t>before</a:t>
            </a:r>
            <a:r>
              <a:rPr lang="fr-CA" sz="1600" b="1" dirty="0" smtClean="0"/>
              <a:t> </a:t>
            </a:r>
            <a:r>
              <a:rPr lang="fr-CA" sz="1600" b="1" dirty="0" err="1" smtClean="0"/>
              <a:t>them</a:t>
            </a:r>
            <a:r>
              <a:rPr lang="fr-CA" sz="1600" b="1" dirty="0" smtClean="0"/>
              <a:t> </a:t>
            </a:r>
            <a:r>
              <a:rPr lang="fr-CA" sz="1600" b="1" dirty="0" err="1" smtClean="0"/>
              <a:t>at</a:t>
            </a:r>
            <a:r>
              <a:rPr lang="fr-CA" sz="1600" b="1" dirty="0" smtClean="0"/>
              <a:t> the time. </a:t>
            </a:r>
          </a:p>
          <a:p>
            <a:pPr lvl="1">
              <a:buNone/>
            </a:pPr>
            <a:endParaRPr lang="en-CA" sz="1600" dirty="0" smtClean="0"/>
          </a:p>
          <a:p>
            <a:pPr lvl="1"/>
            <a:r>
              <a:rPr lang="en-CA" sz="1600" b="1" dirty="0" smtClean="0"/>
              <a:t>Types of decisions include:</a:t>
            </a:r>
          </a:p>
          <a:p>
            <a:pPr lvl="2"/>
            <a:r>
              <a:rPr lang="fr-CA" sz="1600" dirty="0" err="1" smtClean="0"/>
              <a:t>Decisions,Orders</a:t>
            </a:r>
            <a:r>
              <a:rPr lang="fr-CA" sz="1600" dirty="0" smtClean="0"/>
              <a:t>, Public Notices, Information </a:t>
            </a:r>
            <a:r>
              <a:rPr lang="fr-CA" sz="1600" dirty="0" err="1" smtClean="0"/>
              <a:t>Circulars</a:t>
            </a:r>
            <a:r>
              <a:rPr lang="fr-CA" sz="1600" dirty="0" smtClean="0"/>
              <a:t> and Notices of Violation</a:t>
            </a:r>
            <a:endParaRPr lang="en-CA" sz="1600" b="1" dirty="0" smtClean="0"/>
          </a:p>
          <a:p>
            <a:pPr>
              <a:buNone/>
            </a:pPr>
            <a:r>
              <a:rPr lang="en-CA" sz="2000" b="1" u="sng" dirty="0" smtClean="0"/>
              <a:t>2) To  be better informed about the marketplace as a whole including the public in general:</a:t>
            </a:r>
          </a:p>
          <a:p>
            <a:pPr lvl="1"/>
            <a:r>
              <a:rPr lang="en-CA" sz="1600" dirty="0" smtClean="0"/>
              <a:t>Attend conferences</a:t>
            </a:r>
          </a:p>
          <a:p>
            <a:pPr lvl="1"/>
            <a:r>
              <a:rPr lang="en-CA" sz="1600" dirty="0" smtClean="0"/>
              <a:t>meet with licensees, industry organizations or other interested parties</a:t>
            </a:r>
          </a:p>
          <a:p>
            <a:pPr lvl="1"/>
            <a:r>
              <a:rPr lang="en-CA" sz="1600" b="1" dirty="0" smtClean="0"/>
              <a:t>Very important to note that these informal gatherings do not constitute a public  process and does not result in a decision; they are only information gathering meetings.</a:t>
            </a:r>
          </a:p>
        </p:txBody>
      </p:sp>
      <p:sp>
        <p:nvSpPr>
          <p:cNvPr id="4" name="Date Placeholder 3"/>
          <p:cNvSpPr>
            <a:spLocks noGrp="1"/>
          </p:cNvSpPr>
          <p:nvPr>
            <p:ph type="dt" sz="half" idx="10"/>
          </p:nvPr>
        </p:nvSpPr>
        <p:spPr/>
        <p:txBody>
          <a:bodyPr/>
          <a:lstStyle/>
          <a:p>
            <a:fld id="{21435D2B-46BD-48B1-8B8A-32D28D57B638}" type="datetime1">
              <a:rPr lang="fr-CA" smtClean="0"/>
              <a:pPr/>
              <a:t>2011-11-29</a:t>
            </a:fld>
            <a:endParaRPr lang="en-US"/>
          </a:p>
        </p:txBody>
      </p:sp>
      <p:sp>
        <p:nvSpPr>
          <p:cNvPr id="5" name="Slide Number Placeholder 4"/>
          <p:cNvSpPr>
            <a:spLocks noGrp="1"/>
          </p:cNvSpPr>
          <p:nvPr>
            <p:ph type="sldNum" sz="quarter" idx="12"/>
          </p:nvPr>
        </p:nvSpPr>
        <p:spPr/>
        <p:txBody>
          <a:bodyPr/>
          <a:lstStyle/>
          <a:p>
            <a:fld id="{E8B6E919-B478-463D-8E3A-73A73FBBA301}" type="slidenum">
              <a:rPr lang="en-US" smtClean="0"/>
              <a:pPr/>
              <a:t>26</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xmlns="" val="21568389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0"/>
            <a:ext cx="8458200" cy="1143000"/>
          </a:xfrm>
        </p:spPr>
        <p:txBody>
          <a:bodyPr/>
          <a:lstStyle/>
          <a:p>
            <a:r>
              <a:rPr lang="en-US" sz="2800" b="1" dirty="0" smtClean="0"/>
              <a:t>Les </a:t>
            </a:r>
            <a:r>
              <a:rPr lang="en-US" sz="2800" b="1" dirty="0" err="1" smtClean="0"/>
              <a:t>conseillers</a:t>
            </a:r>
            <a:r>
              <a:rPr lang="en-US" sz="2800" b="1" dirty="0" smtClean="0"/>
              <a:t> (2 </a:t>
            </a:r>
            <a:r>
              <a:rPr lang="en-US" sz="2800" b="1" dirty="0" err="1" smtClean="0"/>
              <a:t>rôles</a:t>
            </a:r>
            <a:r>
              <a:rPr lang="en-US" sz="2800" b="1" dirty="0" smtClean="0"/>
              <a:t> </a:t>
            </a:r>
            <a:r>
              <a:rPr lang="en-US" sz="2800" b="1" dirty="0" err="1" smtClean="0"/>
              <a:t>importants</a:t>
            </a:r>
            <a:r>
              <a:rPr lang="en-US" sz="2800" b="1" dirty="0" smtClean="0"/>
              <a:t> </a:t>
            </a:r>
            <a:r>
              <a:rPr lang="en-US" sz="2800" b="1" dirty="0" err="1" smtClean="0"/>
              <a:t>parmi</a:t>
            </a:r>
            <a:r>
              <a:rPr lang="en-US" sz="2800" b="1" dirty="0" smtClean="0"/>
              <a:t> </a:t>
            </a:r>
            <a:r>
              <a:rPr lang="en-US" sz="2800" b="1" dirty="0" err="1" smtClean="0"/>
              <a:t>d’autres</a:t>
            </a:r>
            <a:r>
              <a:rPr lang="en-US" sz="2800" b="1" dirty="0" smtClean="0"/>
              <a:t>)</a:t>
            </a:r>
            <a:endParaRPr lang="en-US" sz="2800" dirty="0"/>
          </a:p>
        </p:txBody>
      </p:sp>
      <p:sp>
        <p:nvSpPr>
          <p:cNvPr id="5123" name="Rectangle 3"/>
          <p:cNvSpPr>
            <a:spLocks noGrp="1" noChangeArrowheads="1"/>
          </p:cNvSpPr>
          <p:nvPr>
            <p:ph type="body" idx="1"/>
          </p:nvPr>
        </p:nvSpPr>
        <p:spPr>
          <a:xfrm>
            <a:off x="838200" y="914400"/>
            <a:ext cx="8286307" cy="5443538"/>
          </a:xfrm>
        </p:spPr>
        <p:txBody>
          <a:bodyPr/>
          <a:lstStyle/>
          <a:p>
            <a:pPr marL="0" indent="0">
              <a:buNone/>
            </a:pPr>
            <a:r>
              <a:rPr lang="fr-FR" sz="2000" b="1" u="sng" dirty="0" smtClean="0"/>
              <a:t>1)Rendre des décisions</a:t>
            </a:r>
            <a:r>
              <a:rPr lang="fr-FR" sz="2400" b="1" u="sng" dirty="0" smtClean="0"/>
              <a:t>:</a:t>
            </a:r>
          </a:p>
          <a:p>
            <a:pPr marL="400050" lvl="1" indent="0"/>
            <a:r>
              <a:rPr lang="fr-FR" sz="1800" b="1" u="sng" dirty="0" smtClean="0"/>
              <a:t>Suite à un Processus public: </a:t>
            </a:r>
            <a:endParaRPr lang="en-US" sz="1800" b="1" u="sng" dirty="0"/>
          </a:p>
          <a:p>
            <a:pPr lvl="2"/>
            <a:r>
              <a:rPr lang="fr-FR" sz="1400" dirty="0" smtClean="0"/>
              <a:t>participer </a:t>
            </a:r>
            <a:r>
              <a:rPr lang="fr-FR" sz="1400" dirty="0"/>
              <a:t>à des consultations </a:t>
            </a:r>
            <a:r>
              <a:rPr lang="fr-FR" sz="1400" dirty="0" smtClean="0"/>
              <a:t>publiques et </a:t>
            </a:r>
            <a:r>
              <a:rPr lang="fr-FR" sz="1400" dirty="0"/>
              <a:t>à des audiences </a:t>
            </a:r>
            <a:r>
              <a:rPr lang="fr-FR" sz="1400" dirty="0" smtClean="0"/>
              <a:t>publiques dans lesquelles les membres des industries de la radiodiffusion et des télécommunications, le public et d’autres parties intéressées sont invités à  se faire entendre par écrit ou par écrit et oralement</a:t>
            </a:r>
            <a:endParaRPr lang="en-US" sz="1400" dirty="0"/>
          </a:p>
          <a:p>
            <a:pPr lvl="1"/>
            <a:r>
              <a:rPr lang="fr-FR" sz="1800" b="1" u="sng" dirty="0" smtClean="0"/>
              <a:t>Formes des décisions</a:t>
            </a:r>
            <a:r>
              <a:rPr lang="fr-FR" sz="1800" dirty="0" smtClean="0"/>
              <a:t>: </a:t>
            </a:r>
          </a:p>
          <a:p>
            <a:pPr lvl="2"/>
            <a:r>
              <a:rPr lang="fr-FR" sz="1400" dirty="0" smtClean="0"/>
              <a:t>Les conseillers sont libres de rendre des décisions basées sur les faits qui leur sont présentés </a:t>
            </a:r>
          </a:p>
          <a:p>
            <a:pPr lvl="2"/>
            <a:r>
              <a:rPr lang="fr-FR" sz="1400" dirty="0" smtClean="0"/>
              <a:t>Décisions, Ordonnances, Avis de consultation (politique règlementaire </a:t>
            </a:r>
            <a:r>
              <a:rPr lang="fr-FR" sz="1400" dirty="0" err="1" smtClean="0"/>
              <a:t>etc</a:t>
            </a:r>
            <a:r>
              <a:rPr lang="fr-FR" sz="1400" dirty="0" smtClean="0"/>
              <a:t>…)Circulaires, Avis de contravention</a:t>
            </a:r>
            <a:endParaRPr lang="fr-FR" sz="1400" b="1" u="sng" dirty="0" smtClean="0"/>
          </a:p>
          <a:p>
            <a:pPr>
              <a:buNone/>
            </a:pPr>
            <a:r>
              <a:rPr lang="fr-FR" sz="2000" b="1" u="sng" dirty="0" smtClean="0"/>
              <a:t>2)D’être mieux informés des enjeux visés par les industries qu’ils réglementent et le public en général (consommateur etc..) notamment en: </a:t>
            </a:r>
          </a:p>
          <a:p>
            <a:pPr lvl="1"/>
            <a:r>
              <a:rPr lang="fr-FR" sz="1400" dirty="0" smtClean="0"/>
              <a:t>Participant à des conférences</a:t>
            </a:r>
          </a:p>
          <a:p>
            <a:pPr lvl="1"/>
            <a:r>
              <a:rPr lang="fr-FR" sz="1400" dirty="0" smtClean="0"/>
              <a:t>rencontrant </a:t>
            </a:r>
            <a:r>
              <a:rPr lang="fr-FR" sz="1400" dirty="0"/>
              <a:t>des </a:t>
            </a:r>
            <a:r>
              <a:rPr lang="fr-FR" sz="1400" dirty="0" smtClean="0"/>
              <a:t>titulaires, les </a:t>
            </a:r>
            <a:r>
              <a:rPr lang="fr-FR" sz="1400" dirty="0"/>
              <a:t>organisations de </a:t>
            </a:r>
            <a:r>
              <a:rPr lang="fr-FR" sz="1400" dirty="0" smtClean="0"/>
              <a:t>l’industrie ou </a:t>
            </a:r>
            <a:r>
              <a:rPr lang="fr-FR" sz="1400" dirty="0"/>
              <a:t>d’autres parties </a:t>
            </a:r>
            <a:r>
              <a:rPr lang="fr-FR" sz="1400" dirty="0" smtClean="0"/>
              <a:t>intéressées (hors processus)</a:t>
            </a:r>
          </a:p>
          <a:p>
            <a:pPr lvl="1"/>
            <a:r>
              <a:rPr lang="fr-FR" sz="1400" b="1" dirty="0" smtClean="0"/>
              <a:t>Bien important de noter que ces rencontres ne constituent pas un processus public ayant comme résultat une décision; ce sont des rencontres d’informations uniquement!</a:t>
            </a:r>
          </a:p>
          <a:p>
            <a:pPr marL="0" indent="0">
              <a:buNone/>
            </a:pPr>
            <a:endParaRPr lang="en-US" dirty="0"/>
          </a:p>
        </p:txBody>
      </p:sp>
      <p:sp>
        <p:nvSpPr>
          <p:cNvPr id="4" name="Date Placeholder 3"/>
          <p:cNvSpPr>
            <a:spLocks noGrp="1"/>
          </p:cNvSpPr>
          <p:nvPr>
            <p:ph type="dt" sz="half" idx="10"/>
          </p:nvPr>
        </p:nvSpPr>
        <p:spPr/>
        <p:txBody>
          <a:bodyPr/>
          <a:lstStyle/>
          <a:p>
            <a:fld id="{F66D42C9-CB17-4388-8FBC-0E4B6C05FFD0}" type="datetime1">
              <a:rPr lang="fr-CA" smtClean="0"/>
              <a:pPr/>
              <a:t>2011-11-29</a:t>
            </a:fld>
            <a:endParaRPr lang="en-US"/>
          </a:p>
        </p:txBody>
      </p:sp>
      <p:sp>
        <p:nvSpPr>
          <p:cNvPr id="5" name="Slide Number Placeholder 4"/>
          <p:cNvSpPr>
            <a:spLocks noGrp="1"/>
          </p:cNvSpPr>
          <p:nvPr>
            <p:ph type="sldNum" sz="quarter" idx="12"/>
          </p:nvPr>
        </p:nvSpPr>
        <p:spPr/>
        <p:txBody>
          <a:bodyPr/>
          <a:lstStyle/>
          <a:p>
            <a:fld id="{E8B6E919-B478-463D-8E3A-73A73FBBA301}" type="slidenum">
              <a:rPr lang="en-US" smtClean="0"/>
              <a:pPr/>
              <a:t>27</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xmlns="" val="38274709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1676400" y="1143000"/>
            <a:ext cx="7467600" cy="5181600"/>
          </a:xfrm>
        </p:spPr>
        <p:txBody>
          <a:bodyPr/>
          <a:lstStyle/>
          <a:p>
            <a:pPr marL="0" indent="0">
              <a:buNone/>
            </a:pPr>
            <a:r>
              <a:rPr lang="en-CA" sz="1800" dirty="0" smtClean="0"/>
              <a:t>As Public Office holders, Commissioners must abide by  the for </a:t>
            </a:r>
            <a:r>
              <a:rPr lang="en-CA" sz="1800" dirty="0"/>
              <a:t>four principles which guide the conduct of public office holders at all times: </a:t>
            </a:r>
            <a:endParaRPr lang="en-US" sz="1800" dirty="0"/>
          </a:p>
          <a:p>
            <a:r>
              <a:rPr lang="en-CA" sz="1600" u="sng" dirty="0"/>
              <a:t>Ethical Standards</a:t>
            </a:r>
            <a:r>
              <a:rPr lang="en-CA" sz="1600" dirty="0"/>
              <a:t>: Public office holders shall act with honesty and uphold the highest ethical standards so that public confidence and trust in the integrity, objectivity and impartiality of the government are conserved and enhanced. </a:t>
            </a:r>
            <a:endParaRPr lang="en-US" sz="1600" dirty="0"/>
          </a:p>
          <a:p>
            <a:r>
              <a:rPr lang="en-CA" sz="1600" u="sng" dirty="0"/>
              <a:t>Public Scrutiny</a:t>
            </a:r>
            <a:r>
              <a:rPr lang="en-CA" sz="1600" dirty="0"/>
              <a:t>: Public office holders have an obligation to perform their official duties and arrange their private affairs in a manner that will bear the closest public scrutiny, an obligation that is not fully discharged by simply acting within the law</a:t>
            </a:r>
            <a:r>
              <a:rPr lang="en-CA" sz="1600" dirty="0" smtClean="0"/>
              <a:t>.</a:t>
            </a:r>
            <a:endParaRPr lang="en-US" sz="1600" dirty="0"/>
          </a:p>
          <a:p>
            <a:r>
              <a:rPr lang="en-CA" sz="1600" u="sng" dirty="0"/>
              <a:t>Decision-Making</a:t>
            </a:r>
            <a:r>
              <a:rPr lang="en-CA" sz="1600" dirty="0"/>
              <a:t>: Public office holders, in fulfilling their official duties and functions, shall make decisions in the public interest and with regard to the merits of each case. </a:t>
            </a:r>
            <a:endParaRPr lang="en-US" sz="1600" dirty="0"/>
          </a:p>
          <a:p>
            <a:r>
              <a:rPr lang="en-CA" sz="1600" u="sng" dirty="0"/>
              <a:t>Government Property</a:t>
            </a:r>
            <a:r>
              <a:rPr lang="en-CA" sz="1600" dirty="0"/>
              <a:t>: Public office holders shall not directly or indirectly use, or allow the use of, government property of any kind, including property leased to the government, for anything other than officially approved activities. Compliance with these Guidelines is a term and condition of appointment. </a:t>
            </a:r>
            <a:endParaRPr lang="en-US" sz="1600" dirty="0"/>
          </a:p>
          <a:p>
            <a:endParaRPr lang="en-US" dirty="0"/>
          </a:p>
        </p:txBody>
      </p:sp>
      <p:sp>
        <p:nvSpPr>
          <p:cNvPr id="4" name="Rectangle 2"/>
          <p:cNvSpPr>
            <a:spLocks noGrp="1" noChangeArrowheads="1"/>
          </p:cNvSpPr>
          <p:nvPr>
            <p:ph type="title"/>
          </p:nvPr>
        </p:nvSpPr>
        <p:spPr>
          <a:xfrm>
            <a:off x="609600" y="152400"/>
            <a:ext cx="8229600" cy="1143000"/>
          </a:xfrm>
        </p:spPr>
        <p:txBody>
          <a:bodyPr/>
          <a:lstStyle/>
          <a:p>
            <a:r>
              <a:rPr lang="en-US" b="1" dirty="0" smtClean="0">
                <a:solidFill>
                  <a:schemeClr val="tx1"/>
                </a:solidFill>
              </a:rPr>
              <a:t>The Commissioners</a:t>
            </a:r>
            <a:endParaRPr lang="en-US" dirty="0">
              <a:solidFill>
                <a:schemeClr val="tx1"/>
              </a:solidFill>
            </a:endParaRPr>
          </a:p>
        </p:txBody>
      </p:sp>
      <p:sp>
        <p:nvSpPr>
          <p:cNvPr id="5" name="Date Placeholder 4"/>
          <p:cNvSpPr>
            <a:spLocks noGrp="1"/>
          </p:cNvSpPr>
          <p:nvPr>
            <p:ph type="dt" sz="half" idx="10"/>
          </p:nvPr>
        </p:nvSpPr>
        <p:spPr/>
        <p:txBody>
          <a:bodyPr/>
          <a:lstStyle/>
          <a:p>
            <a:fld id="{731E1D21-EF74-4105-98FB-BF046C3311F1}" type="datetime1">
              <a:rPr lang="fr-CA" smtClean="0"/>
              <a:pPr/>
              <a:t>2011-11-29</a:t>
            </a:fld>
            <a:endParaRPr lang="en-US"/>
          </a:p>
        </p:txBody>
      </p:sp>
      <p:sp>
        <p:nvSpPr>
          <p:cNvPr id="6" name="Slide Number Placeholder 5"/>
          <p:cNvSpPr>
            <a:spLocks noGrp="1"/>
          </p:cNvSpPr>
          <p:nvPr>
            <p:ph type="sldNum" sz="quarter" idx="12"/>
          </p:nvPr>
        </p:nvSpPr>
        <p:spPr/>
        <p:txBody>
          <a:bodyPr/>
          <a:lstStyle/>
          <a:p>
            <a:fld id="{E8B6E919-B478-463D-8E3A-73A73FBBA301}" type="slidenum">
              <a:rPr lang="en-US" smtClean="0"/>
              <a:pPr/>
              <a:t>28</a:t>
            </a:fld>
            <a:endParaRPr lang="en-US"/>
          </a:p>
        </p:txBody>
      </p:sp>
      <p:sp>
        <p:nvSpPr>
          <p:cNvPr id="7" name="Footer Placeholder 6"/>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xmlns="" val="35787203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1447800" y="990600"/>
            <a:ext cx="7467600" cy="5105400"/>
          </a:xfrm>
        </p:spPr>
        <p:txBody>
          <a:bodyPr/>
          <a:lstStyle/>
          <a:p>
            <a:pPr marL="0" indent="0">
              <a:buNone/>
            </a:pPr>
            <a:r>
              <a:rPr lang="fr-CA" sz="1800" dirty="0" smtClean="0"/>
              <a:t>En tant que</a:t>
            </a:r>
            <a:r>
              <a:rPr lang="fr-CA" sz="1800" dirty="0"/>
              <a:t> </a:t>
            </a:r>
            <a:r>
              <a:rPr lang="fr-CA" sz="1800" dirty="0" smtClean="0"/>
              <a:t>titulaires </a:t>
            </a:r>
            <a:r>
              <a:rPr lang="fr-CA" sz="1800" dirty="0"/>
              <a:t>de charge </a:t>
            </a:r>
            <a:r>
              <a:rPr lang="fr-CA" sz="1800" dirty="0" smtClean="0"/>
              <a:t>publique, les conseillers doivent  adhérer aux lignes </a:t>
            </a:r>
            <a:r>
              <a:rPr lang="fr-CA" sz="1800" dirty="0"/>
              <a:t>directrices en matière d'éthique  </a:t>
            </a:r>
            <a:r>
              <a:rPr lang="fr-CA" sz="1800" dirty="0" smtClean="0"/>
              <a:t>dans leur processus décisionnel: </a:t>
            </a:r>
            <a:endParaRPr lang="fr-CA" sz="1800" dirty="0"/>
          </a:p>
          <a:p>
            <a:r>
              <a:rPr lang="fr-CA" sz="1600" u="sng" dirty="0" smtClean="0"/>
              <a:t>Normes </a:t>
            </a:r>
            <a:r>
              <a:rPr lang="fr-CA" sz="1600" u="sng" dirty="0"/>
              <a:t>en matière d’éthique</a:t>
            </a:r>
            <a:r>
              <a:rPr lang="fr-CA" sz="1600" dirty="0"/>
              <a:t> : Le titulaire d’une charge publique agira avec honnêteté ainsi que selon des normes supérieures en matière d’éthique de façon à préserver et à faire croître la confiance du public dans l’intégrité, l’objectivité et l’impartialité du gouvernement. </a:t>
            </a:r>
            <a:endParaRPr lang="en-US" sz="1600" dirty="0"/>
          </a:p>
          <a:p>
            <a:r>
              <a:rPr lang="fr-CA" sz="1600" u="sng" dirty="0"/>
              <a:t>Examen public</a:t>
            </a:r>
            <a:r>
              <a:rPr lang="fr-CA" sz="1600" dirty="0"/>
              <a:t> : Le titulaire d’une charge publique doit exercer ses fonctions officielles et organiser ses affaires personnelles d’une manière si irréprochable qu’elle puisse résister à l’examen public le plus minutieux; pour s’acquitter de cette obligation, il ne lui suffit pas simplement d’observer la loi. </a:t>
            </a:r>
            <a:endParaRPr lang="en-US" sz="1600" dirty="0"/>
          </a:p>
          <a:p>
            <a:r>
              <a:rPr lang="fr-CA" sz="1600" u="sng" dirty="0"/>
              <a:t>Prise de décision</a:t>
            </a:r>
            <a:r>
              <a:rPr lang="fr-CA" sz="1600" dirty="0"/>
              <a:t> : Le titulaire d'une charge publique doit, dans l'exercice de ses fonctions officielles, prendre toute décision dans l'intérêt public tout en considérant le bien-fondé de chaque cas.  </a:t>
            </a:r>
            <a:endParaRPr lang="en-US" sz="1600" dirty="0"/>
          </a:p>
          <a:p>
            <a:r>
              <a:rPr lang="fr-CA" sz="1600" dirty="0"/>
              <a:t> </a:t>
            </a:r>
            <a:r>
              <a:rPr lang="fr-CA" sz="1600" u="sng" dirty="0" smtClean="0"/>
              <a:t>Biens </a:t>
            </a:r>
            <a:r>
              <a:rPr lang="fr-CA" sz="1600" u="sng" dirty="0"/>
              <a:t>du gouvernement</a:t>
            </a:r>
            <a:r>
              <a:rPr lang="fr-CA" sz="1600" dirty="0"/>
              <a:t>: Il est interdit au titulaire d'une charge publique d'utiliser directement ou indirectement les biens du gouvernement, y compris les biens loués, ou d'en permettre l'usage à des fins autres que les activités officiellement </a:t>
            </a:r>
            <a:r>
              <a:rPr lang="fr-CA" sz="1800" dirty="0"/>
              <a:t>approuvées.  </a:t>
            </a:r>
            <a:endParaRPr lang="en-US" sz="1800" dirty="0"/>
          </a:p>
          <a:p>
            <a:endParaRPr lang="en-US" dirty="0"/>
          </a:p>
        </p:txBody>
      </p:sp>
      <p:sp>
        <p:nvSpPr>
          <p:cNvPr id="4" name="Rectangle 2"/>
          <p:cNvSpPr>
            <a:spLocks noGrp="1" noChangeArrowheads="1"/>
          </p:cNvSpPr>
          <p:nvPr>
            <p:ph type="title"/>
          </p:nvPr>
        </p:nvSpPr>
        <p:spPr>
          <a:xfrm>
            <a:off x="685800" y="0"/>
            <a:ext cx="8229600" cy="1143000"/>
          </a:xfrm>
        </p:spPr>
        <p:txBody>
          <a:bodyPr/>
          <a:lstStyle/>
          <a:p>
            <a:r>
              <a:rPr lang="en-US" b="1" dirty="0" smtClean="0"/>
              <a:t>Les </a:t>
            </a:r>
            <a:r>
              <a:rPr lang="en-US" b="1" dirty="0" err="1"/>
              <a:t>c</a:t>
            </a:r>
            <a:r>
              <a:rPr lang="en-US" b="1" dirty="0" err="1" smtClean="0"/>
              <a:t>onseillers</a:t>
            </a:r>
            <a:endParaRPr lang="en-US" dirty="0"/>
          </a:p>
        </p:txBody>
      </p:sp>
      <p:sp>
        <p:nvSpPr>
          <p:cNvPr id="5" name="Date Placeholder 4"/>
          <p:cNvSpPr>
            <a:spLocks noGrp="1"/>
          </p:cNvSpPr>
          <p:nvPr>
            <p:ph type="dt" sz="half" idx="10"/>
          </p:nvPr>
        </p:nvSpPr>
        <p:spPr/>
        <p:txBody>
          <a:bodyPr/>
          <a:lstStyle/>
          <a:p>
            <a:fld id="{422B2538-1282-4B33-A027-CC22CC10BE38}" type="datetime1">
              <a:rPr lang="fr-CA" smtClean="0"/>
              <a:pPr/>
              <a:t>2011-11-29</a:t>
            </a:fld>
            <a:endParaRPr lang="en-US"/>
          </a:p>
        </p:txBody>
      </p:sp>
      <p:sp>
        <p:nvSpPr>
          <p:cNvPr id="6" name="Slide Number Placeholder 5"/>
          <p:cNvSpPr>
            <a:spLocks noGrp="1"/>
          </p:cNvSpPr>
          <p:nvPr>
            <p:ph type="sldNum" sz="quarter" idx="12"/>
          </p:nvPr>
        </p:nvSpPr>
        <p:spPr/>
        <p:txBody>
          <a:bodyPr/>
          <a:lstStyle/>
          <a:p>
            <a:fld id="{E8B6E919-B478-463D-8E3A-73A73FBBA301}" type="slidenum">
              <a:rPr lang="en-US" smtClean="0"/>
              <a:pPr/>
              <a:t>29</a:t>
            </a:fld>
            <a:endParaRPr lang="en-US"/>
          </a:p>
        </p:txBody>
      </p:sp>
      <p:sp>
        <p:nvSpPr>
          <p:cNvPr id="7" name="Footer Placeholder 6"/>
          <p:cNvSpPr>
            <a:spLocks noGrp="1"/>
          </p:cNvSpPr>
          <p:nvPr>
            <p:ph type="ftr" sz="quarter" idx="11"/>
          </p:nvPr>
        </p:nvSpPr>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CA" dirty="0" smtClean="0"/>
              <a:t>Bref rappel sur le CRTC et le rôle des conseillers</a:t>
            </a:r>
            <a:endParaRPr lang="en-US" dirty="0"/>
          </a:p>
        </p:txBody>
      </p:sp>
      <p:sp>
        <p:nvSpPr>
          <p:cNvPr id="5123" name="Rectangle 3"/>
          <p:cNvSpPr>
            <a:spLocks noGrp="1" noChangeArrowheads="1"/>
          </p:cNvSpPr>
          <p:nvPr>
            <p:ph type="body" idx="1"/>
          </p:nvPr>
        </p:nvSpPr>
        <p:spPr/>
        <p:txBody>
          <a:bodyPr/>
          <a:lstStyle/>
          <a:p>
            <a:r>
              <a:rPr lang="fr-CA" dirty="0" smtClean="0"/>
              <a:t>Le CRTC</a:t>
            </a:r>
          </a:p>
          <a:p>
            <a:pPr lvl="1"/>
            <a:r>
              <a:rPr lang="fr-CA" sz="1600" dirty="0" smtClean="0"/>
              <a:t>Mandat</a:t>
            </a:r>
          </a:p>
          <a:p>
            <a:pPr lvl="1"/>
            <a:r>
              <a:rPr lang="fr-CA" sz="1600" dirty="0" smtClean="0"/>
              <a:t>Rôle</a:t>
            </a:r>
          </a:p>
          <a:p>
            <a:pPr lvl="1"/>
            <a:r>
              <a:rPr lang="fr-CA" sz="1600" dirty="0" smtClean="0"/>
              <a:t>Activités et responsabilités </a:t>
            </a:r>
            <a:endParaRPr lang="fr-CA" dirty="0" smtClean="0"/>
          </a:p>
          <a:p>
            <a:r>
              <a:rPr lang="fr-CA" dirty="0" smtClean="0"/>
              <a:t>Survol organisationnel</a:t>
            </a:r>
          </a:p>
          <a:p>
            <a:pPr lvl="1"/>
            <a:r>
              <a:rPr lang="fr-CA" sz="1600" dirty="0" smtClean="0"/>
              <a:t>Secrétaire général</a:t>
            </a:r>
          </a:p>
          <a:p>
            <a:pPr lvl="1"/>
            <a:r>
              <a:rPr lang="fr-CA" sz="1600" dirty="0" smtClean="0"/>
              <a:t>Président et vice-présidents ( radiodiffusions et télécommunications)</a:t>
            </a:r>
            <a:endParaRPr lang="fr-CA" sz="1600" dirty="0"/>
          </a:p>
          <a:p>
            <a:pPr lvl="1"/>
            <a:r>
              <a:rPr lang="fr-CA" sz="1600" dirty="0" smtClean="0"/>
              <a:t>Conseillers</a:t>
            </a:r>
          </a:p>
          <a:p>
            <a:endParaRPr lang="fr-CA" dirty="0" smtClean="0"/>
          </a:p>
          <a:p>
            <a:endParaRPr lang="fr-CA" dirty="0"/>
          </a:p>
        </p:txBody>
      </p:sp>
      <p:sp>
        <p:nvSpPr>
          <p:cNvPr id="4" name="Date Placeholder 3"/>
          <p:cNvSpPr>
            <a:spLocks noGrp="1"/>
          </p:cNvSpPr>
          <p:nvPr>
            <p:ph type="dt" sz="half" idx="10"/>
          </p:nvPr>
        </p:nvSpPr>
        <p:spPr/>
        <p:txBody>
          <a:bodyPr/>
          <a:lstStyle/>
          <a:p>
            <a:fld id="{D13FE8D1-0575-4A00-972A-27A7331A505C}" type="datetime1">
              <a:rPr lang="fr-CA" smtClean="0"/>
              <a:pPr/>
              <a:t>2011-11-29</a:t>
            </a:fld>
            <a:endParaRPr lang="en-US"/>
          </a:p>
        </p:txBody>
      </p:sp>
      <p:sp>
        <p:nvSpPr>
          <p:cNvPr id="5" name="Slide Number Placeholder 4"/>
          <p:cNvSpPr>
            <a:spLocks noGrp="1"/>
          </p:cNvSpPr>
          <p:nvPr>
            <p:ph type="sldNum" sz="quarter" idx="12"/>
          </p:nvPr>
        </p:nvSpPr>
        <p:spPr/>
        <p:txBody>
          <a:bodyPr/>
          <a:lstStyle/>
          <a:p>
            <a:fld id="{E8B6E919-B478-463D-8E3A-73A73FBBA301}" type="slidenum">
              <a:rPr lang="en-US" smtClean="0"/>
              <a:pPr/>
              <a:t>3</a:t>
            </a:fld>
            <a:endParaRPr lang="en-US"/>
          </a:p>
        </p:txBody>
      </p:sp>
      <p:sp>
        <p:nvSpPr>
          <p:cNvPr id="6" name="Footer Placeholder 5"/>
          <p:cNvSpPr>
            <a:spLocks noGrp="1"/>
          </p:cNvSpPr>
          <p:nvPr>
            <p:ph type="ftr" sz="quarter" idx="11"/>
          </p:nvPr>
        </p:nvSpPr>
        <p:spPr/>
        <p:txBody>
          <a:bodyPr/>
          <a:lstStyle/>
          <a:p>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14400" y="2514600"/>
            <a:ext cx="8229600" cy="1143000"/>
          </a:xfrm>
        </p:spPr>
        <p:txBody>
          <a:bodyPr/>
          <a:lstStyle/>
          <a:p>
            <a:r>
              <a:rPr lang="en-US" dirty="0" smtClean="0"/>
              <a:t>Thank you!</a:t>
            </a:r>
            <a:endParaRPr lang="en-US" dirty="0"/>
          </a:p>
        </p:txBody>
      </p:sp>
      <p:sp>
        <p:nvSpPr>
          <p:cNvPr id="3" name="Date Placeholder 2"/>
          <p:cNvSpPr>
            <a:spLocks noGrp="1"/>
          </p:cNvSpPr>
          <p:nvPr>
            <p:ph type="dt" sz="half" idx="10"/>
          </p:nvPr>
        </p:nvSpPr>
        <p:spPr/>
        <p:txBody>
          <a:bodyPr/>
          <a:lstStyle/>
          <a:p>
            <a:fld id="{08ED46C1-1972-4817-90B1-86F809578379}" type="datetime1">
              <a:rPr lang="fr-CA" smtClean="0"/>
              <a:pPr/>
              <a:t>2011-11-29</a:t>
            </a:fld>
            <a:endParaRPr lang="en-US"/>
          </a:p>
        </p:txBody>
      </p:sp>
      <p:sp>
        <p:nvSpPr>
          <p:cNvPr id="4" name="Slide Number Placeholder 3"/>
          <p:cNvSpPr>
            <a:spLocks noGrp="1"/>
          </p:cNvSpPr>
          <p:nvPr>
            <p:ph type="sldNum" sz="quarter" idx="12"/>
          </p:nvPr>
        </p:nvSpPr>
        <p:spPr/>
        <p:txBody>
          <a:bodyPr/>
          <a:lstStyle/>
          <a:p>
            <a:fld id="{E8B6E919-B478-463D-8E3A-73A73FBBA301}" type="slidenum">
              <a:rPr lang="en-US" smtClean="0"/>
              <a:pPr/>
              <a:t>30</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xmlns="" val="36506294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14400" y="2514600"/>
            <a:ext cx="8229600" cy="1143000"/>
          </a:xfrm>
        </p:spPr>
        <p:txBody>
          <a:bodyPr/>
          <a:lstStyle/>
          <a:p>
            <a:r>
              <a:rPr lang="en-US" dirty="0" smtClean="0"/>
              <a:t>Merci!</a:t>
            </a:r>
            <a:endParaRPr lang="en-US" dirty="0"/>
          </a:p>
        </p:txBody>
      </p:sp>
      <p:sp>
        <p:nvSpPr>
          <p:cNvPr id="3" name="Date Placeholder 2"/>
          <p:cNvSpPr>
            <a:spLocks noGrp="1"/>
          </p:cNvSpPr>
          <p:nvPr>
            <p:ph type="dt" sz="half" idx="10"/>
          </p:nvPr>
        </p:nvSpPr>
        <p:spPr/>
        <p:txBody>
          <a:bodyPr/>
          <a:lstStyle/>
          <a:p>
            <a:fld id="{EA982FF6-2C28-4DEA-A07B-B471D6864B4C}" type="datetime1">
              <a:rPr lang="fr-CA" smtClean="0"/>
              <a:pPr/>
              <a:t>2011-11-29</a:t>
            </a:fld>
            <a:endParaRPr lang="en-US"/>
          </a:p>
        </p:txBody>
      </p:sp>
      <p:sp>
        <p:nvSpPr>
          <p:cNvPr id="4" name="Slide Number Placeholder 3"/>
          <p:cNvSpPr>
            <a:spLocks noGrp="1"/>
          </p:cNvSpPr>
          <p:nvPr>
            <p:ph type="sldNum" sz="quarter" idx="12"/>
          </p:nvPr>
        </p:nvSpPr>
        <p:spPr/>
        <p:txBody>
          <a:bodyPr/>
          <a:lstStyle/>
          <a:p>
            <a:fld id="{E8B6E919-B478-463D-8E3A-73A73FBBA301}" type="slidenum">
              <a:rPr lang="en-US" smtClean="0"/>
              <a:pPr/>
              <a:t>31</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xmlns="" val="22351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14400" y="228600"/>
            <a:ext cx="8229600" cy="1143000"/>
          </a:xfrm>
        </p:spPr>
        <p:txBody>
          <a:bodyPr/>
          <a:lstStyle/>
          <a:p>
            <a:r>
              <a:rPr lang="en-US" sz="3600" b="1" dirty="0" smtClean="0"/>
              <a:t>The CRTC</a:t>
            </a:r>
            <a:endParaRPr lang="en-US" sz="3600" b="1" dirty="0"/>
          </a:p>
        </p:txBody>
      </p:sp>
      <p:sp>
        <p:nvSpPr>
          <p:cNvPr id="5123" name="Rectangle 3"/>
          <p:cNvSpPr>
            <a:spLocks noGrp="1" noChangeArrowheads="1"/>
          </p:cNvSpPr>
          <p:nvPr>
            <p:ph type="body" idx="1"/>
          </p:nvPr>
        </p:nvSpPr>
        <p:spPr>
          <a:xfrm>
            <a:off x="1600200" y="1600200"/>
            <a:ext cx="7543800" cy="4724400"/>
          </a:xfrm>
        </p:spPr>
        <p:txBody>
          <a:bodyPr/>
          <a:lstStyle/>
          <a:p>
            <a:r>
              <a:rPr lang="en-US" sz="2400" dirty="0" smtClean="0"/>
              <a:t>The Canadian Radio-television and Telecommunications Commission (CRTC) is an independent public organization (administrative quasi-judicial tribunal that renders decisions on a variety de administrative law issues) that regulates and supervises the Canadian broadcasting and telecommunications systems.</a:t>
            </a:r>
            <a:br>
              <a:rPr lang="en-US" sz="2400" dirty="0" smtClean="0"/>
            </a:br>
            <a:endParaRPr lang="en-US" sz="1400" dirty="0"/>
          </a:p>
        </p:txBody>
      </p:sp>
      <p:sp>
        <p:nvSpPr>
          <p:cNvPr id="4" name="Date Placeholder 3"/>
          <p:cNvSpPr>
            <a:spLocks noGrp="1"/>
          </p:cNvSpPr>
          <p:nvPr>
            <p:ph type="dt" sz="half" idx="10"/>
          </p:nvPr>
        </p:nvSpPr>
        <p:spPr/>
        <p:txBody>
          <a:bodyPr/>
          <a:lstStyle/>
          <a:p>
            <a:fld id="{077D1F74-255A-401D-BF2E-94D2732EE791}" type="datetime1">
              <a:rPr lang="fr-CA" smtClean="0"/>
              <a:pPr/>
              <a:t>2011-11-29</a:t>
            </a:fld>
            <a:endParaRPr lang="en-US"/>
          </a:p>
        </p:txBody>
      </p:sp>
      <p:sp>
        <p:nvSpPr>
          <p:cNvPr id="5" name="Slide Number Placeholder 4"/>
          <p:cNvSpPr>
            <a:spLocks noGrp="1"/>
          </p:cNvSpPr>
          <p:nvPr>
            <p:ph type="sldNum" sz="quarter" idx="12"/>
          </p:nvPr>
        </p:nvSpPr>
        <p:spPr/>
        <p:txBody>
          <a:bodyPr/>
          <a:lstStyle/>
          <a:p>
            <a:fld id="{E8B6E919-B478-463D-8E3A-73A73FBBA301}" type="slidenum">
              <a:rPr lang="en-US" smtClean="0"/>
              <a:pPr/>
              <a:t>4</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xmlns="" val="3283650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14400" y="228600"/>
            <a:ext cx="8229600" cy="1143000"/>
          </a:xfrm>
        </p:spPr>
        <p:txBody>
          <a:bodyPr/>
          <a:lstStyle/>
          <a:p>
            <a:r>
              <a:rPr lang="en-US" sz="3600" b="1" dirty="0" smtClean="0"/>
              <a:t>Le CRTC</a:t>
            </a:r>
            <a:endParaRPr lang="en-US" sz="3600" b="1" dirty="0"/>
          </a:p>
        </p:txBody>
      </p:sp>
      <p:sp>
        <p:nvSpPr>
          <p:cNvPr id="5123" name="Rectangle 3"/>
          <p:cNvSpPr>
            <a:spLocks noGrp="1" noChangeArrowheads="1"/>
          </p:cNvSpPr>
          <p:nvPr>
            <p:ph type="body" idx="1"/>
          </p:nvPr>
        </p:nvSpPr>
        <p:spPr>
          <a:xfrm>
            <a:off x="1600200" y="1600200"/>
            <a:ext cx="7543800" cy="4724400"/>
          </a:xfrm>
        </p:spPr>
        <p:txBody>
          <a:bodyPr/>
          <a:lstStyle/>
          <a:p>
            <a:r>
              <a:rPr lang="fr-FR" sz="2400" dirty="0" smtClean="0"/>
              <a:t>Le </a:t>
            </a:r>
            <a:r>
              <a:rPr lang="fr-FR" sz="2400" dirty="0"/>
              <a:t>Conseil de la radiodiffusion et des télécommunications canadiennes (CRTC) est un organisme public indépendant </a:t>
            </a:r>
            <a:r>
              <a:rPr lang="fr-FR" sz="2400" dirty="0" smtClean="0"/>
              <a:t>(tribunal administratif avec un spectrum de fonctions (administratives-/quasi-judiciaires)qui </a:t>
            </a:r>
            <a:r>
              <a:rPr lang="fr-FR" sz="2400" dirty="0"/>
              <a:t>réglemente et supervise les systèmes canadiens de la radiodiffusion et des télécommunications.</a:t>
            </a:r>
            <a:endParaRPr lang="en-US" sz="1400" dirty="0"/>
          </a:p>
        </p:txBody>
      </p:sp>
      <p:sp>
        <p:nvSpPr>
          <p:cNvPr id="4" name="Date Placeholder 3"/>
          <p:cNvSpPr>
            <a:spLocks noGrp="1"/>
          </p:cNvSpPr>
          <p:nvPr>
            <p:ph type="dt" sz="half" idx="10"/>
          </p:nvPr>
        </p:nvSpPr>
        <p:spPr/>
        <p:txBody>
          <a:bodyPr/>
          <a:lstStyle/>
          <a:p>
            <a:fld id="{5FB68E88-C8A0-4759-A870-1FC1F2937922}" type="datetime1">
              <a:rPr lang="fr-CA" smtClean="0"/>
              <a:pPr/>
              <a:t>2011-11-29</a:t>
            </a:fld>
            <a:endParaRPr lang="en-US"/>
          </a:p>
        </p:txBody>
      </p:sp>
      <p:sp>
        <p:nvSpPr>
          <p:cNvPr id="5" name="Slide Number Placeholder 4"/>
          <p:cNvSpPr>
            <a:spLocks noGrp="1"/>
          </p:cNvSpPr>
          <p:nvPr>
            <p:ph type="sldNum" sz="quarter" idx="12"/>
          </p:nvPr>
        </p:nvSpPr>
        <p:spPr/>
        <p:txBody>
          <a:bodyPr/>
          <a:lstStyle/>
          <a:p>
            <a:fld id="{E8B6E919-B478-463D-8E3A-73A73FBBA301}" type="slidenum">
              <a:rPr lang="en-US" smtClean="0"/>
              <a:pPr/>
              <a:t>5</a:t>
            </a:fld>
            <a:endParaRPr lang="en-US"/>
          </a:p>
        </p:txBody>
      </p:sp>
      <p:sp>
        <p:nvSpPr>
          <p:cNvPr id="6" name="Footer Placeholder 5"/>
          <p:cNvSpPr>
            <a:spLocks noGrp="1"/>
          </p:cNvSpPr>
          <p:nvPr>
            <p:ph type="ftr" sz="quarter" idx="11"/>
          </p:nvPr>
        </p:nvSpPr>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14400" y="228600"/>
            <a:ext cx="8229600" cy="1143000"/>
          </a:xfrm>
        </p:spPr>
        <p:txBody>
          <a:bodyPr/>
          <a:lstStyle/>
          <a:p>
            <a:r>
              <a:rPr lang="fr-CA" sz="3600" b="1" dirty="0" smtClean="0"/>
              <a:t>CRTC- Mandate</a:t>
            </a:r>
            <a:endParaRPr lang="en-US" sz="3600" b="1" dirty="0"/>
          </a:p>
        </p:txBody>
      </p:sp>
      <p:sp>
        <p:nvSpPr>
          <p:cNvPr id="5123" name="Rectangle 3"/>
          <p:cNvSpPr>
            <a:spLocks noGrp="1" noChangeArrowheads="1"/>
          </p:cNvSpPr>
          <p:nvPr>
            <p:ph type="body" idx="1"/>
          </p:nvPr>
        </p:nvSpPr>
        <p:spPr>
          <a:xfrm>
            <a:off x="1828800" y="1066800"/>
            <a:ext cx="7315200" cy="5410200"/>
          </a:xfrm>
        </p:spPr>
        <p:txBody>
          <a:bodyPr/>
          <a:lstStyle/>
          <a:p>
            <a:pPr marL="0" indent="0">
              <a:buNone/>
            </a:pPr>
            <a:endParaRPr lang="fr-FR" sz="1600" b="1" dirty="0" smtClean="0"/>
          </a:p>
          <a:p>
            <a:pPr>
              <a:buNone/>
            </a:pPr>
            <a:r>
              <a:rPr lang="en-CA" sz="1600" b="1" dirty="0" smtClean="0"/>
              <a:t>Mandate </a:t>
            </a:r>
          </a:p>
          <a:p>
            <a:r>
              <a:rPr lang="en-CA" sz="1600" dirty="0" smtClean="0"/>
              <a:t>The CRTC’s mandate is to ensure that both the broadcasting and telecommunications systems serve the Canadian public. The CRTC uses the objectives in the </a:t>
            </a:r>
            <a:r>
              <a:rPr lang="en-CA" sz="1600" i="1" dirty="0" smtClean="0"/>
              <a:t>Broadcasting Act</a:t>
            </a:r>
            <a:r>
              <a:rPr lang="en-CA" sz="1600" dirty="0" smtClean="0"/>
              <a:t> and the </a:t>
            </a:r>
            <a:r>
              <a:rPr lang="en-CA" sz="1600" i="1" dirty="0" smtClean="0"/>
              <a:t>Telecommunications Act</a:t>
            </a:r>
            <a:r>
              <a:rPr lang="en-CA" sz="1600" dirty="0" smtClean="0"/>
              <a:t> to guide its policy decisions. </a:t>
            </a:r>
          </a:p>
          <a:p>
            <a:pPr>
              <a:buNone/>
            </a:pPr>
            <a:endParaRPr lang="en-CA" sz="1600" b="1" dirty="0" smtClean="0"/>
          </a:p>
          <a:p>
            <a:pPr>
              <a:buNone/>
            </a:pPr>
            <a:r>
              <a:rPr lang="en-CA" sz="1600" b="1" dirty="0" smtClean="0"/>
              <a:t>Broadcasting </a:t>
            </a:r>
          </a:p>
          <a:p>
            <a:r>
              <a:rPr lang="en-CA" sz="1600" dirty="0" smtClean="0"/>
              <a:t>In broadcasting, the CRTC ensures that all Canadians have access to a wide variety of high-quality Canadian programming as well as access to employment opportunities in the broadcasting system. Programming in the Canadian broadcasting system should reflect Canadian creativity and talent, our bilingual nature, our multicultural diversity and the special place of aboriginal peoples in our society. </a:t>
            </a:r>
          </a:p>
          <a:p>
            <a:pPr>
              <a:buNone/>
            </a:pPr>
            <a:endParaRPr lang="en-CA" sz="1600" b="1" dirty="0" smtClean="0"/>
          </a:p>
          <a:p>
            <a:pPr>
              <a:buNone/>
            </a:pPr>
            <a:r>
              <a:rPr lang="en-CA" sz="1600" b="1" dirty="0" smtClean="0"/>
              <a:t>Telecommunications </a:t>
            </a:r>
          </a:p>
          <a:p>
            <a:r>
              <a:rPr lang="en-CA" sz="1600" dirty="0" smtClean="0"/>
              <a:t>In telecommunications, the CRTC ensures that Canadians receive reliable telephone and other telecommunications services, at affordable prices.</a:t>
            </a:r>
            <a:br>
              <a:rPr lang="en-CA" sz="1600" dirty="0" smtClean="0"/>
            </a:br>
            <a:endParaRPr lang="en-US" sz="1600" dirty="0"/>
          </a:p>
        </p:txBody>
      </p:sp>
      <p:sp>
        <p:nvSpPr>
          <p:cNvPr id="4" name="Date Placeholder 3"/>
          <p:cNvSpPr>
            <a:spLocks noGrp="1"/>
          </p:cNvSpPr>
          <p:nvPr>
            <p:ph type="dt" sz="half" idx="10"/>
          </p:nvPr>
        </p:nvSpPr>
        <p:spPr/>
        <p:txBody>
          <a:bodyPr/>
          <a:lstStyle/>
          <a:p>
            <a:fld id="{19BF516C-A2CB-4B6F-AD4D-46FA9BF18525}" type="datetime1">
              <a:rPr lang="fr-CA" smtClean="0"/>
              <a:pPr/>
              <a:t>2011-11-29</a:t>
            </a:fld>
            <a:endParaRPr lang="en-US"/>
          </a:p>
        </p:txBody>
      </p:sp>
      <p:sp>
        <p:nvSpPr>
          <p:cNvPr id="5" name="Slide Number Placeholder 4"/>
          <p:cNvSpPr>
            <a:spLocks noGrp="1"/>
          </p:cNvSpPr>
          <p:nvPr>
            <p:ph type="sldNum" sz="quarter" idx="12"/>
          </p:nvPr>
        </p:nvSpPr>
        <p:spPr/>
        <p:txBody>
          <a:bodyPr/>
          <a:lstStyle/>
          <a:p>
            <a:fld id="{E8B6E919-B478-463D-8E3A-73A73FBBA301}" type="slidenum">
              <a:rPr lang="en-US" smtClean="0"/>
              <a:pPr/>
              <a:t>6</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xmlns="" val="1063941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14400" y="228600"/>
            <a:ext cx="8229600" cy="1143000"/>
          </a:xfrm>
        </p:spPr>
        <p:txBody>
          <a:bodyPr/>
          <a:lstStyle/>
          <a:p>
            <a:r>
              <a:rPr lang="fr-CA" sz="3600" b="1" dirty="0" smtClean="0"/>
              <a:t>CRTC- Mandat</a:t>
            </a:r>
            <a:endParaRPr lang="en-US" sz="3600" b="1" dirty="0"/>
          </a:p>
        </p:txBody>
      </p:sp>
      <p:sp>
        <p:nvSpPr>
          <p:cNvPr id="5123" name="Rectangle 3"/>
          <p:cNvSpPr>
            <a:spLocks noGrp="1" noChangeArrowheads="1"/>
          </p:cNvSpPr>
          <p:nvPr>
            <p:ph type="body" idx="1"/>
          </p:nvPr>
        </p:nvSpPr>
        <p:spPr>
          <a:xfrm>
            <a:off x="1828800" y="1066800"/>
            <a:ext cx="7315200" cy="5410200"/>
          </a:xfrm>
        </p:spPr>
        <p:txBody>
          <a:bodyPr/>
          <a:lstStyle/>
          <a:p>
            <a:pPr marL="0" indent="0">
              <a:buNone/>
            </a:pPr>
            <a:endParaRPr lang="fr-FR" sz="1600" b="1" dirty="0" smtClean="0"/>
          </a:p>
          <a:p>
            <a:pPr marL="0" indent="0">
              <a:buNone/>
            </a:pPr>
            <a:r>
              <a:rPr lang="fr-FR" sz="1600" b="1" dirty="0" smtClean="0"/>
              <a:t>Mandat</a:t>
            </a:r>
            <a:endParaRPr lang="en-US" sz="1600" b="1" dirty="0"/>
          </a:p>
          <a:p>
            <a:pPr marL="0" indent="0">
              <a:buNone/>
            </a:pPr>
            <a:r>
              <a:rPr lang="fr-FR" sz="1600" dirty="0"/>
              <a:t>Le mandat du CRTC consiste à veiller à ce que les systèmes de la radiodiffusion et des télécommunications répondent aux besoins du public canadien. Le CRTC tient compte des objectifs établis dans la </a:t>
            </a:r>
            <a:r>
              <a:rPr lang="fr-FR" sz="1600" i="1" dirty="0"/>
              <a:t>Loi sur la radiodiffusion </a:t>
            </a:r>
            <a:r>
              <a:rPr lang="fr-FR" sz="1600" dirty="0"/>
              <a:t>et la </a:t>
            </a:r>
            <a:r>
              <a:rPr lang="fr-FR" sz="1600" i="1" dirty="0"/>
              <a:t>Loi sur les télécommunications</a:t>
            </a:r>
            <a:r>
              <a:rPr lang="fr-FR" sz="1600" dirty="0"/>
              <a:t> lorsqu’il prend des décisions stratégiques.</a:t>
            </a:r>
            <a:endParaRPr lang="en-US" sz="1600" dirty="0"/>
          </a:p>
          <a:p>
            <a:pPr marL="0" indent="0">
              <a:buNone/>
            </a:pPr>
            <a:endParaRPr lang="fr-FR" sz="1600" b="1" dirty="0" smtClean="0"/>
          </a:p>
          <a:p>
            <a:pPr marL="0" indent="0">
              <a:buNone/>
            </a:pPr>
            <a:r>
              <a:rPr lang="fr-FR" sz="1600" b="1" dirty="0" smtClean="0"/>
              <a:t>Radiodiffusion</a:t>
            </a:r>
            <a:endParaRPr lang="en-US" sz="1600" b="1" dirty="0"/>
          </a:p>
          <a:p>
            <a:pPr marL="0" indent="0">
              <a:buNone/>
            </a:pPr>
            <a:r>
              <a:rPr lang="fr-FR" sz="1600" dirty="0"/>
              <a:t>En radiodiffusion, le CRTC s’assure que tous les Canadiens ont accès à une vaste gamme d’émissions canadiennes de grande qualité, ainsi qu’à des possibilités d’emploi au sein du système de radiodiffusion. La programmation du système canadien de radiodiffusion doit refléter la créativité et le talent canadiens, notre nature bilingue, notre diversité multiculturelle et la place spéciale qu’occupent les communautés autochtones dans notre société.</a:t>
            </a:r>
            <a:endParaRPr lang="en-US" sz="1600" dirty="0"/>
          </a:p>
          <a:p>
            <a:pPr marL="0" indent="0">
              <a:buNone/>
            </a:pPr>
            <a:endParaRPr lang="fr-FR" sz="1600" b="1" dirty="0" smtClean="0"/>
          </a:p>
          <a:p>
            <a:pPr marL="0" indent="0">
              <a:buNone/>
            </a:pPr>
            <a:r>
              <a:rPr lang="fr-FR" sz="1600" b="1" dirty="0" smtClean="0"/>
              <a:t>Télécommunications</a:t>
            </a:r>
            <a:endParaRPr lang="en-US" sz="1600" b="1" dirty="0"/>
          </a:p>
          <a:p>
            <a:pPr marL="0" indent="0">
              <a:buNone/>
            </a:pPr>
            <a:r>
              <a:rPr lang="fr-FR" sz="1600" dirty="0"/>
              <a:t>En télécommunications, le CRTC s’assure que les Canadiens reçoivent des services téléphoniques et d’autres services de télécommunications fiables, à des prix abordables.</a:t>
            </a:r>
            <a:br>
              <a:rPr lang="fr-FR" sz="1600" dirty="0"/>
            </a:br>
            <a:r>
              <a:rPr lang="fr-FR" sz="1600" dirty="0" smtClean="0"/>
              <a:t>..</a:t>
            </a:r>
            <a:endParaRPr lang="en-US" sz="1600" dirty="0"/>
          </a:p>
        </p:txBody>
      </p:sp>
      <p:sp>
        <p:nvSpPr>
          <p:cNvPr id="4" name="Date Placeholder 3"/>
          <p:cNvSpPr>
            <a:spLocks noGrp="1"/>
          </p:cNvSpPr>
          <p:nvPr>
            <p:ph type="dt" sz="half" idx="10"/>
          </p:nvPr>
        </p:nvSpPr>
        <p:spPr/>
        <p:txBody>
          <a:bodyPr/>
          <a:lstStyle/>
          <a:p>
            <a:fld id="{BFD64C73-0295-445D-84A5-574FEF67B7F2}" type="datetime1">
              <a:rPr lang="fr-CA" smtClean="0"/>
              <a:pPr/>
              <a:t>2011-11-29</a:t>
            </a:fld>
            <a:endParaRPr lang="en-US"/>
          </a:p>
        </p:txBody>
      </p:sp>
      <p:sp>
        <p:nvSpPr>
          <p:cNvPr id="5" name="Slide Number Placeholder 4"/>
          <p:cNvSpPr>
            <a:spLocks noGrp="1"/>
          </p:cNvSpPr>
          <p:nvPr>
            <p:ph type="sldNum" sz="quarter" idx="12"/>
          </p:nvPr>
        </p:nvSpPr>
        <p:spPr/>
        <p:txBody>
          <a:bodyPr/>
          <a:lstStyle/>
          <a:p>
            <a:fld id="{E8B6E919-B478-463D-8E3A-73A73FBBA301}" type="slidenum">
              <a:rPr lang="en-US" smtClean="0"/>
              <a:pPr/>
              <a:t>7</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xmlns="" val="647681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8229600" cy="1143000"/>
          </a:xfrm>
        </p:spPr>
        <p:txBody>
          <a:bodyPr/>
          <a:lstStyle/>
          <a:p>
            <a:r>
              <a:rPr lang="fr-CA" sz="3600" b="1" dirty="0" smtClean="0"/>
              <a:t>The CRTC- </a:t>
            </a:r>
            <a:r>
              <a:rPr lang="fr-CA" sz="3600" b="1" dirty="0" err="1" smtClean="0"/>
              <a:t>its</a:t>
            </a:r>
            <a:r>
              <a:rPr lang="fr-CA" sz="3600" b="1" dirty="0" smtClean="0"/>
              <a:t> </a:t>
            </a:r>
            <a:r>
              <a:rPr lang="fr-CA" sz="3600" b="1" dirty="0" err="1" smtClean="0"/>
              <a:t>role</a:t>
            </a:r>
            <a:endParaRPr lang="en-US" sz="3600" b="1" dirty="0"/>
          </a:p>
        </p:txBody>
      </p:sp>
      <p:sp>
        <p:nvSpPr>
          <p:cNvPr id="3" name="Content Placeholder 2"/>
          <p:cNvSpPr>
            <a:spLocks noGrp="1"/>
          </p:cNvSpPr>
          <p:nvPr>
            <p:ph idx="1"/>
          </p:nvPr>
        </p:nvSpPr>
        <p:spPr>
          <a:xfrm>
            <a:off x="1904999" y="1143000"/>
            <a:ext cx="7215963" cy="5257800"/>
          </a:xfrm>
        </p:spPr>
        <p:txBody>
          <a:bodyPr/>
          <a:lstStyle/>
          <a:p>
            <a:r>
              <a:rPr lang="en-US" sz="2200" dirty="0"/>
              <a:t>The CRTC seeks to balance the needs of Canadians and those of the communications industry. Through its regulatory function, the CRTC addresses various economic, social and cultural issues related to the communications industry. </a:t>
            </a:r>
            <a:endParaRPr lang="en-US" sz="2200" dirty="0" smtClean="0"/>
          </a:p>
          <a:p>
            <a:r>
              <a:rPr lang="en-US" sz="2200" dirty="0" smtClean="0"/>
              <a:t>Some </a:t>
            </a:r>
            <a:r>
              <a:rPr lang="en-US" sz="2200" dirty="0"/>
              <a:t>examples include fostering:</a:t>
            </a:r>
          </a:p>
          <a:p>
            <a:pPr lvl="1"/>
            <a:r>
              <a:rPr lang="en-US" sz="1800" dirty="0"/>
              <a:t>a competitive marketplace in which Canadian communications enterprises create jobs and value for Canadians</a:t>
            </a:r>
          </a:p>
          <a:p>
            <a:pPr lvl="1"/>
            <a:r>
              <a:rPr lang="en-US" sz="1800" dirty="0"/>
              <a:t>Canada’s linguistic duality and cultural diversity</a:t>
            </a:r>
          </a:p>
          <a:p>
            <a:pPr lvl="1"/>
            <a:r>
              <a:rPr lang="en-US" sz="1800" dirty="0"/>
              <a:t>enhanced accessibility for people with disabilities, such as closed captioning for the hearing impaired and described video for the visually impaired, and</a:t>
            </a:r>
          </a:p>
          <a:p>
            <a:pPr lvl="1"/>
            <a:r>
              <a:rPr lang="en-US" sz="1800" dirty="0"/>
              <a:t>the development of mechanisms to address concerns, such as abusive comments or violence in the broadcast media, or excessive rates for telephone services</a:t>
            </a:r>
            <a:r>
              <a:rPr lang="en-US" sz="1800" dirty="0" smtClean="0"/>
              <a:t>.</a:t>
            </a:r>
            <a:endParaRPr lang="en-US" sz="1800" dirty="0"/>
          </a:p>
        </p:txBody>
      </p:sp>
      <p:sp>
        <p:nvSpPr>
          <p:cNvPr id="4" name="Date Placeholder 3"/>
          <p:cNvSpPr>
            <a:spLocks noGrp="1"/>
          </p:cNvSpPr>
          <p:nvPr>
            <p:ph type="dt" sz="half" idx="10"/>
          </p:nvPr>
        </p:nvSpPr>
        <p:spPr/>
        <p:txBody>
          <a:bodyPr/>
          <a:lstStyle/>
          <a:p>
            <a:fld id="{CE653B56-031C-4C35-A344-633F605C45E6}" type="datetime1">
              <a:rPr lang="fr-CA" smtClean="0"/>
              <a:pPr/>
              <a:t>2011-11-29</a:t>
            </a:fld>
            <a:endParaRPr lang="en-US"/>
          </a:p>
        </p:txBody>
      </p:sp>
      <p:sp>
        <p:nvSpPr>
          <p:cNvPr id="5" name="Slide Number Placeholder 4"/>
          <p:cNvSpPr>
            <a:spLocks noGrp="1"/>
          </p:cNvSpPr>
          <p:nvPr>
            <p:ph type="sldNum" sz="quarter" idx="12"/>
          </p:nvPr>
        </p:nvSpPr>
        <p:spPr/>
        <p:txBody>
          <a:bodyPr/>
          <a:lstStyle/>
          <a:p>
            <a:fld id="{E8B6E919-B478-463D-8E3A-73A73FBBA301}" type="slidenum">
              <a:rPr lang="en-US" smtClean="0"/>
              <a:pPr/>
              <a:t>8</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xmlns="" val="4163843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8229600" cy="1143000"/>
          </a:xfrm>
        </p:spPr>
        <p:txBody>
          <a:bodyPr/>
          <a:lstStyle/>
          <a:p>
            <a:r>
              <a:rPr lang="fr-CA" sz="3600" b="1" dirty="0"/>
              <a:t>Le </a:t>
            </a:r>
            <a:r>
              <a:rPr lang="fr-CA" sz="3600" b="1" dirty="0" smtClean="0"/>
              <a:t>CRTC- rôle</a:t>
            </a:r>
            <a:endParaRPr lang="en-US" sz="3600" b="1" dirty="0"/>
          </a:p>
        </p:txBody>
      </p:sp>
      <p:sp>
        <p:nvSpPr>
          <p:cNvPr id="3" name="Content Placeholder 2"/>
          <p:cNvSpPr>
            <a:spLocks noGrp="1"/>
          </p:cNvSpPr>
          <p:nvPr>
            <p:ph idx="1"/>
          </p:nvPr>
        </p:nvSpPr>
        <p:spPr>
          <a:xfrm>
            <a:off x="1598428" y="1295400"/>
            <a:ext cx="7543800" cy="4953000"/>
          </a:xfrm>
        </p:spPr>
        <p:txBody>
          <a:bodyPr/>
          <a:lstStyle/>
          <a:p>
            <a:r>
              <a:rPr lang="fr-FR" sz="2000" dirty="0"/>
              <a:t>Le CRTC cherche à établir un juste équilibre entre les besoins des Canadiens et ceux de l’industrie des communications. En vertu de son rôle et de ses pouvoirs réglementaires, le CRTC traite de questions d’ordre économique, social et culturel liées à l’industrie des communications. </a:t>
            </a:r>
            <a:endParaRPr lang="fr-FR" sz="2000" dirty="0" smtClean="0"/>
          </a:p>
          <a:p>
            <a:r>
              <a:rPr lang="fr-FR" sz="2000" dirty="0" smtClean="0"/>
              <a:t>Ainsi</a:t>
            </a:r>
            <a:r>
              <a:rPr lang="fr-FR" sz="2000" dirty="0"/>
              <a:t>, le Conseil favorise </a:t>
            </a:r>
            <a:r>
              <a:rPr lang="fr-FR" sz="2000" dirty="0" smtClean="0"/>
              <a:t>:</a:t>
            </a:r>
            <a:endParaRPr lang="fr-FR" sz="1600" dirty="0"/>
          </a:p>
          <a:p>
            <a:pPr lvl="1"/>
            <a:r>
              <a:rPr lang="fr-FR" sz="1600" dirty="0"/>
              <a:t>la saine concurrence au sein de l’industrie canadienne des communications, assurant le meilleur service aux Canadiens et la création d’emplois; </a:t>
            </a:r>
          </a:p>
          <a:p>
            <a:pPr lvl="1"/>
            <a:r>
              <a:rPr lang="fr-FR" sz="1600" dirty="0"/>
              <a:t>la dualité linguistique et la diversité culturelle du Canada; </a:t>
            </a:r>
          </a:p>
          <a:p>
            <a:pPr lvl="1"/>
            <a:r>
              <a:rPr lang="fr-FR" sz="1600" dirty="0"/>
              <a:t>une accessibilité accrue pour les personnes ayant un handicap, notamment par l’intermédiaire du sous–titrage (déficience auditive) et de la </a:t>
            </a:r>
            <a:r>
              <a:rPr lang="fr-FR" sz="1600" dirty="0" err="1"/>
              <a:t>vidéodescription</a:t>
            </a:r>
            <a:r>
              <a:rPr lang="fr-FR" sz="1600" dirty="0"/>
              <a:t> (déficience visuelle); </a:t>
            </a:r>
          </a:p>
          <a:p>
            <a:pPr lvl="1"/>
            <a:r>
              <a:rPr lang="fr-FR" sz="1600" dirty="0"/>
              <a:t>l’élaboration de mécanismes visant à traiter des problèmes comme les propos offensants ou la violence dans les médias électroniques, ou encore l’imposition de tarifs indus pour des services de téléphonie. </a:t>
            </a:r>
          </a:p>
          <a:p>
            <a:endParaRPr lang="en-US" dirty="0"/>
          </a:p>
        </p:txBody>
      </p:sp>
      <p:sp>
        <p:nvSpPr>
          <p:cNvPr id="4" name="Date Placeholder 3"/>
          <p:cNvSpPr>
            <a:spLocks noGrp="1"/>
          </p:cNvSpPr>
          <p:nvPr>
            <p:ph type="dt" sz="half" idx="10"/>
          </p:nvPr>
        </p:nvSpPr>
        <p:spPr/>
        <p:txBody>
          <a:bodyPr/>
          <a:lstStyle/>
          <a:p>
            <a:fld id="{838CFE45-4C5B-48B3-A4E1-4AA639305783}" type="datetime1">
              <a:rPr lang="fr-CA" smtClean="0"/>
              <a:pPr/>
              <a:t>2011-11-29</a:t>
            </a:fld>
            <a:endParaRPr lang="en-US"/>
          </a:p>
        </p:txBody>
      </p:sp>
      <p:sp>
        <p:nvSpPr>
          <p:cNvPr id="5" name="Slide Number Placeholder 4"/>
          <p:cNvSpPr>
            <a:spLocks noGrp="1"/>
          </p:cNvSpPr>
          <p:nvPr>
            <p:ph type="sldNum" sz="quarter" idx="12"/>
          </p:nvPr>
        </p:nvSpPr>
        <p:spPr/>
        <p:txBody>
          <a:bodyPr/>
          <a:lstStyle/>
          <a:p>
            <a:fld id="{E8B6E919-B478-463D-8E3A-73A73FBBA301}" type="slidenum">
              <a:rPr lang="en-US" smtClean="0"/>
              <a:pPr/>
              <a:t>9</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xmlns="" val="41800058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1105</TotalTime>
  <Words>2163</Words>
  <Application>Microsoft Office PowerPoint</Application>
  <PresentationFormat>On-screen Show (4:3)</PresentationFormat>
  <Paragraphs>281</Paragraphs>
  <Slides>31</Slides>
  <Notes>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Default Design</vt:lpstr>
      <vt:lpstr>Bref rappel sur le CRTC et le rôle des conseillers/Brief reminder on the CRTC and Commissioner’s role</vt:lpstr>
      <vt:lpstr>Brief reminder on the CRTC and Commissioner’s role</vt:lpstr>
      <vt:lpstr>Bref rappel sur le CRTC et le rôle des conseillers</vt:lpstr>
      <vt:lpstr>The CRTC</vt:lpstr>
      <vt:lpstr>Le CRTC</vt:lpstr>
      <vt:lpstr>CRTC- Mandate</vt:lpstr>
      <vt:lpstr>CRTC- Mandat</vt:lpstr>
      <vt:lpstr>The CRTC- its role</vt:lpstr>
      <vt:lpstr>Le CRTC- rôle</vt:lpstr>
      <vt:lpstr>Slide 10</vt:lpstr>
      <vt:lpstr>Slide 11</vt:lpstr>
      <vt:lpstr>CRTC Organizational Overview</vt:lpstr>
      <vt:lpstr>Survol organisationnel-  le CRTC</vt:lpstr>
      <vt:lpstr>CRTC Organizational Overview (…)</vt:lpstr>
      <vt:lpstr>Survol organisationnel-  le CRTC (suite)</vt:lpstr>
      <vt:lpstr>The CRTC’s Secretary General </vt:lpstr>
      <vt:lpstr>Le secrétaire général  du CRTC </vt:lpstr>
      <vt:lpstr> CRTC’s Chairman and vice-chairmen </vt:lpstr>
      <vt:lpstr> Le Président et les vice-présidents du CRTC </vt:lpstr>
      <vt:lpstr>The Commissioners</vt:lpstr>
      <vt:lpstr>Les conseillers</vt:lpstr>
      <vt:lpstr>The President, Vice-presidents and Commissioners</vt:lpstr>
      <vt:lpstr>Le président, les vice-présidents et les conseillers</vt:lpstr>
      <vt:lpstr>The Commissioners</vt:lpstr>
      <vt:lpstr>Les conseillers</vt:lpstr>
      <vt:lpstr>The Commissioners (2 important roles amongst others)</vt:lpstr>
      <vt:lpstr>Les conseillers (2 rôles importants parmi d’autres)</vt:lpstr>
      <vt:lpstr>The Commissioners</vt:lpstr>
      <vt:lpstr>Les conseillers</vt:lpstr>
      <vt:lpstr>Thank you!</vt:lpstr>
      <vt:lpstr>Merci!</vt:lpstr>
    </vt:vector>
  </TitlesOfParts>
  <Company>CRTC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sauvev</dc:creator>
  <cp:lastModifiedBy>lehouxv</cp:lastModifiedBy>
  <cp:revision>66</cp:revision>
  <dcterms:created xsi:type="dcterms:W3CDTF">2009-06-09T14:38:49Z</dcterms:created>
  <dcterms:modified xsi:type="dcterms:W3CDTF">2011-11-30T13:12:03Z</dcterms:modified>
</cp:coreProperties>
</file>